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10287000" cx="18288000"/>
  <p:notesSz cx="6858000" cy="9144000"/>
  <p:embeddedFontLst>
    <p:embeddedFont>
      <p:font typeface="Montserrat"/>
      <p:bold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9" roundtripDataSignature="AMtx7mhCMcZPbxsEDbrb1AA/h6rVeZ+p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Montserrat-bold.fntdata"/><Relationship Id="rId16" Type="http://schemas.openxmlformats.org/officeDocument/2006/relationships/slide" Target="slides/slide11.xml"/><Relationship Id="rId5" Type="http://schemas.openxmlformats.org/officeDocument/2006/relationships/notesMaster" Target="notesMasters/notesMaster1.xml"/><Relationship Id="rId19" Type="http://customschemas.google.com/relationships/presentationmetadata" Target="metadata"/><Relationship Id="rId6" Type="http://schemas.openxmlformats.org/officeDocument/2006/relationships/slide" Target="slides/slide1.xml"/><Relationship Id="rId18"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1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1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1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1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1"/>
          <p:cNvSpPr/>
          <p:nvPr>
            <p:ph idx="2" type="pic"/>
          </p:nvPr>
        </p:nvSpPr>
        <p:spPr>
          <a:xfrm>
            <a:off x="1792288" y="612775"/>
            <a:ext cx="5486400" cy="4114800"/>
          </a:xfrm>
          <a:prstGeom prst="rect">
            <a:avLst/>
          </a:prstGeom>
          <a:noFill/>
          <a:ln>
            <a:noFill/>
          </a:ln>
        </p:spPr>
      </p:sp>
      <p:sp>
        <p:nvSpPr>
          <p:cNvPr id="64" name="Google Shape;64;p2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1.pn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6.jpg"/><Relationship Id="rId6" Type="http://schemas.openxmlformats.org/officeDocument/2006/relationships/image" Target="../media/image1.png"/><Relationship Id="rId7"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83" name="Shape 83"/>
        <p:cNvGrpSpPr/>
        <p:nvPr/>
      </p:nvGrpSpPr>
      <p:grpSpPr>
        <a:xfrm>
          <a:off x="0" y="0"/>
          <a:ext cx="0" cy="0"/>
          <a:chOff x="0" y="0"/>
          <a:chExt cx="0" cy="0"/>
        </a:xfrm>
      </p:grpSpPr>
      <p:grpSp>
        <p:nvGrpSpPr>
          <p:cNvPr id="84" name="Google Shape;84;p1"/>
          <p:cNvGrpSpPr/>
          <p:nvPr/>
        </p:nvGrpSpPr>
        <p:grpSpPr>
          <a:xfrm>
            <a:off x="-1614662" y="-235831"/>
            <a:ext cx="21517324" cy="10758662"/>
            <a:chOff x="0" y="0"/>
            <a:chExt cx="28689765" cy="14344882"/>
          </a:xfrm>
        </p:grpSpPr>
        <p:sp>
          <p:nvSpPr>
            <p:cNvPr id="85" name="Google Shape;85;p1"/>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86" name="Google Shape;86;p1"/>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87" name="Google Shape;87;p1"/>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88" name="Google Shape;88;p1"/>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89" name="Google Shape;89;p1"/>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90" name="Google Shape;90;p1"/>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91" name="Google Shape;91;p1"/>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92" name="Google Shape;92;p1"/>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sp>
        <p:nvSpPr>
          <p:cNvPr id="93" name="Google Shape;93;p1"/>
          <p:cNvSpPr txBox="1"/>
          <p:nvPr/>
        </p:nvSpPr>
        <p:spPr>
          <a:xfrm>
            <a:off x="1949132" y="2346623"/>
            <a:ext cx="14398205" cy="2079723"/>
          </a:xfrm>
          <a:prstGeom prst="rect">
            <a:avLst/>
          </a:prstGeom>
          <a:noFill/>
          <a:ln>
            <a:noFill/>
          </a:ln>
        </p:spPr>
        <p:txBody>
          <a:bodyPr anchorCtr="0" anchor="t" bIns="0" lIns="0" spcFirstLastPara="1" rIns="0" wrap="square" tIns="0">
            <a:spAutoFit/>
          </a:bodyPr>
          <a:lstStyle/>
          <a:p>
            <a:pPr indent="0" lvl="0" marL="0" marR="0" rtl="0" algn="ctr">
              <a:lnSpc>
                <a:spcPct val="76997"/>
              </a:lnSpc>
              <a:spcBef>
                <a:spcPts val="0"/>
              </a:spcBef>
              <a:spcAft>
                <a:spcPts val="0"/>
              </a:spcAft>
              <a:buNone/>
            </a:pPr>
            <a:r>
              <a:rPr b="0" i="0" lang="en-US" sz="9999" u="none" cap="none" strike="noStrike">
                <a:solidFill>
                  <a:srgbClr val="3A3E61"/>
                </a:solidFill>
                <a:latin typeface="Arial"/>
                <a:ea typeface="Arial"/>
                <a:cs typeface="Arial"/>
                <a:sym typeface="Arial"/>
              </a:rPr>
              <a:t>SOSIALISASI PRODUK HUKUM DAERAH</a:t>
            </a:r>
            <a:endParaRPr/>
          </a:p>
        </p:txBody>
      </p:sp>
      <p:grpSp>
        <p:nvGrpSpPr>
          <p:cNvPr id="94" name="Google Shape;94;p1"/>
          <p:cNvGrpSpPr/>
          <p:nvPr/>
        </p:nvGrpSpPr>
        <p:grpSpPr>
          <a:xfrm>
            <a:off x="1028700" y="4420219"/>
            <a:ext cx="16273915" cy="2325773"/>
            <a:chOff x="0" y="-38100"/>
            <a:chExt cx="4743038" cy="677847"/>
          </a:xfrm>
        </p:grpSpPr>
        <p:sp>
          <p:nvSpPr>
            <p:cNvPr id="95" name="Google Shape;95;p1"/>
            <p:cNvSpPr/>
            <p:nvPr/>
          </p:nvSpPr>
          <p:spPr>
            <a:xfrm>
              <a:off x="0" y="0"/>
              <a:ext cx="4743038" cy="639747"/>
            </a:xfrm>
            <a:custGeom>
              <a:rect b="b" l="l" r="r" t="t"/>
              <a:pathLst>
                <a:path extrusionOk="0" h="639747" w="4743038">
                  <a:moveTo>
                    <a:pt x="4539838" y="0"/>
                  </a:moveTo>
                  <a:cubicBezTo>
                    <a:pt x="4652062" y="0"/>
                    <a:pt x="4743038" y="143212"/>
                    <a:pt x="4743038" y="319874"/>
                  </a:cubicBezTo>
                  <a:cubicBezTo>
                    <a:pt x="4743038" y="496535"/>
                    <a:pt x="4652062" y="639747"/>
                    <a:pt x="4539838" y="639747"/>
                  </a:cubicBezTo>
                  <a:lnTo>
                    <a:pt x="203200" y="639747"/>
                  </a:lnTo>
                  <a:cubicBezTo>
                    <a:pt x="90976" y="639747"/>
                    <a:pt x="0" y="496535"/>
                    <a:pt x="0" y="319874"/>
                  </a:cubicBezTo>
                  <a:cubicBezTo>
                    <a:pt x="0" y="143212"/>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
            <p:cNvSpPr txBox="1"/>
            <p:nvPr/>
          </p:nvSpPr>
          <p:spPr>
            <a:xfrm>
              <a:off x="0" y="-38100"/>
              <a:ext cx="4743037" cy="677847"/>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7" name="Google Shape;97;p1"/>
          <p:cNvGrpSpPr/>
          <p:nvPr/>
        </p:nvGrpSpPr>
        <p:grpSpPr>
          <a:xfrm>
            <a:off x="15066413" y="612752"/>
            <a:ext cx="2065807" cy="819705"/>
            <a:chOff x="0" y="-38100"/>
            <a:chExt cx="1120221" cy="444500"/>
          </a:xfrm>
        </p:grpSpPr>
        <p:sp>
          <p:nvSpPr>
            <p:cNvPr id="98" name="Google Shape;98;p1"/>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0" name="Google Shape;100;p1"/>
          <p:cNvSpPr/>
          <p:nvPr/>
        </p:nvSpPr>
        <p:spPr>
          <a:xfrm>
            <a:off x="15066427" y="3429011"/>
            <a:ext cx="1121938" cy="1077060"/>
          </a:xfrm>
          <a:custGeom>
            <a:rect b="b" l="l" r="r" t="t"/>
            <a:pathLst>
              <a:path extrusionOk="0" h="1077060" w="1121938">
                <a:moveTo>
                  <a:pt x="0" y="0"/>
                </a:moveTo>
                <a:lnTo>
                  <a:pt x="1121938" y="0"/>
                </a:lnTo>
                <a:lnTo>
                  <a:pt x="1121938" y="1077060"/>
                </a:lnTo>
                <a:lnTo>
                  <a:pt x="0" y="1077060"/>
                </a:lnTo>
                <a:lnTo>
                  <a:pt x="0" y="0"/>
                </a:lnTo>
                <a:close/>
              </a:path>
            </a:pathLst>
          </a:custGeom>
          <a:blipFill rotWithShape="1">
            <a:blip r:embed="rId4">
              <a:alphaModFix/>
            </a:blip>
            <a:stretch>
              <a:fillRect b="0" l="0" r="0" t="0"/>
            </a:stretch>
          </a:blipFill>
          <a:ln>
            <a:noFill/>
          </a:ln>
        </p:spPr>
      </p:sp>
      <p:sp>
        <p:nvSpPr>
          <p:cNvPr id="101" name="Google Shape;101;p1"/>
          <p:cNvSpPr/>
          <p:nvPr/>
        </p:nvSpPr>
        <p:spPr>
          <a:xfrm rot="1878446">
            <a:off x="1387144" y="1779766"/>
            <a:ext cx="867698" cy="930280"/>
          </a:xfrm>
          <a:custGeom>
            <a:rect b="b" l="l" r="r" t="t"/>
            <a:pathLst>
              <a:path extrusionOk="0" h="929618" w="867080">
                <a:moveTo>
                  <a:pt x="0" y="0"/>
                </a:moveTo>
                <a:lnTo>
                  <a:pt x="867080" y="0"/>
                </a:lnTo>
                <a:lnTo>
                  <a:pt x="867080" y="929617"/>
                </a:lnTo>
                <a:lnTo>
                  <a:pt x="0" y="929617"/>
                </a:lnTo>
                <a:lnTo>
                  <a:pt x="0" y="0"/>
                </a:lnTo>
                <a:close/>
              </a:path>
            </a:pathLst>
          </a:custGeom>
          <a:blipFill rotWithShape="1">
            <a:blip r:embed="rId5">
              <a:alphaModFix/>
            </a:blip>
            <a:stretch>
              <a:fillRect b="0" l="0" r="0" t="0"/>
            </a:stretch>
          </a:blipFill>
          <a:ln>
            <a:noFill/>
          </a:ln>
        </p:spPr>
      </p:sp>
      <p:sp>
        <p:nvSpPr>
          <p:cNvPr id="102" name="Google Shape;102;p1"/>
          <p:cNvSpPr txBox="1"/>
          <p:nvPr/>
        </p:nvSpPr>
        <p:spPr>
          <a:xfrm>
            <a:off x="689969" y="4965843"/>
            <a:ext cx="16908062" cy="1460500"/>
          </a:xfrm>
          <a:prstGeom prst="rect">
            <a:avLst/>
          </a:prstGeom>
          <a:noFill/>
          <a:ln>
            <a:noFill/>
          </a:ln>
        </p:spPr>
        <p:txBody>
          <a:bodyPr anchorCtr="0" anchor="t" bIns="0" lIns="0" spcFirstLastPara="1" rIns="0" wrap="square" tIns="0">
            <a:spAutoFit/>
          </a:bodyPr>
          <a:lstStyle/>
          <a:p>
            <a:pPr indent="0" lvl="0" marL="0" marR="0" rtl="0" algn="ctr">
              <a:lnSpc>
                <a:spcPct val="94998"/>
              </a:lnSpc>
              <a:spcBef>
                <a:spcPts val="0"/>
              </a:spcBef>
              <a:spcAft>
                <a:spcPts val="0"/>
              </a:spcAft>
              <a:buNone/>
            </a:pPr>
            <a:r>
              <a:rPr b="1" i="0" lang="en-US" sz="3999" u="none" cap="none" strike="noStrike">
                <a:solidFill>
                  <a:srgbClr val="FFFFFF"/>
                </a:solidFill>
                <a:latin typeface="Arial"/>
                <a:ea typeface="Arial"/>
                <a:cs typeface="Arial"/>
                <a:sym typeface="Arial"/>
              </a:rPr>
              <a:t>Peraturan Daerah Kota Balikpapan Nomor 10 Tahun 2017 sebagaimana telah diubah pada Peraturan Daerah Nomor 1 Tahun 2021 tentang Penyelenggaraan Ketertiban</a:t>
            </a:r>
            <a:endParaRPr/>
          </a:p>
        </p:txBody>
      </p:sp>
      <p:sp>
        <p:nvSpPr>
          <p:cNvPr id="103" name="Google Shape;103;p1"/>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104" name="Google Shape;104;p1"/>
          <p:cNvGrpSpPr/>
          <p:nvPr/>
        </p:nvGrpSpPr>
        <p:grpSpPr>
          <a:xfrm>
            <a:off x="16543936" y="646641"/>
            <a:ext cx="822187" cy="822187"/>
            <a:chOff x="0" y="0"/>
            <a:chExt cx="812800" cy="812800"/>
          </a:xfrm>
        </p:grpSpPr>
        <p:sp>
          <p:nvSpPr>
            <p:cNvPr id="105" name="Google Shape;105;p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7" name="Google Shape;107;p1"/>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01</a:t>
            </a:r>
            <a:endParaRPr/>
          </a:p>
        </p:txBody>
      </p:sp>
      <p:sp>
        <p:nvSpPr>
          <p:cNvPr id="108" name="Google Shape;108;p1"/>
          <p:cNvSpPr txBox="1"/>
          <p:nvPr/>
        </p:nvSpPr>
        <p:spPr>
          <a:xfrm>
            <a:off x="1208617" y="7203191"/>
            <a:ext cx="16103520" cy="400862"/>
          </a:xfrm>
          <a:prstGeom prst="rect">
            <a:avLst/>
          </a:prstGeom>
          <a:noFill/>
          <a:ln>
            <a:noFill/>
          </a:ln>
        </p:spPr>
        <p:txBody>
          <a:bodyPr anchorCtr="0" anchor="t" bIns="0" lIns="0" spcFirstLastPara="1" rIns="0" wrap="square" tIns="0">
            <a:spAutoFit/>
          </a:bodyPr>
          <a:lstStyle/>
          <a:p>
            <a:pPr indent="0" lvl="0" marL="0" marR="0" rtl="0" algn="ctr">
              <a:lnSpc>
                <a:spcPct val="116962"/>
              </a:lnSpc>
              <a:spcBef>
                <a:spcPts val="0"/>
              </a:spcBef>
              <a:spcAft>
                <a:spcPts val="0"/>
              </a:spcAft>
              <a:buNone/>
            </a:pPr>
            <a:r>
              <a:rPr b="1" i="0" lang="en-US" sz="2700" u="none" cap="none" strike="noStrike">
                <a:solidFill>
                  <a:srgbClr val="3A3E61"/>
                </a:solidFill>
                <a:latin typeface="Montserrat"/>
                <a:ea typeface="Montserrat"/>
                <a:cs typeface="Montserrat"/>
                <a:sym typeface="Montserrat"/>
              </a:rPr>
              <a:t>Memahami hak, kewajiban, dan sanksi dalam Perda Ketertiban Umum Kota Balikpapan</a:t>
            </a:r>
            <a:endParaRPr/>
          </a:p>
        </p:txBody>
      </p:sp>
      <p:sp>
        <p:nvSpPr>
          <p:cNvPr id="109" name="Google Shape;109;p1"/>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354" name="Shape 354"/>
        <p:cNvGrpSpPr/>
        <p:nvPr/>
      </p:nvGrpSpPr>
      <p:grpSpPr>
        <a:xfrm>
          <a:off x="0" y="0"/>
          <a:ext cx="0" cy="0"/>
          <a:chOff x="0" y="0"/>
          <a:chExt cx="0" cy="0"/>
        </a:xfrm>
      </p:grpSpPr>
      <p:grpSp>
        <p:nvGrpSpPr>
          <p:cNvPr id="355" name="Google Shape;355;p10"/>
          <p:cNvGrpSpPr/>
          <p:nvPr/>
        </p:nvGrpSpPr>
        <p:grpSpPr>
          <a:xfrm>
            <a:off x="-1614662" y="-196493"/>
            <a:ext cx="21517324" cy="10758662"/>
            <a:chOff x="0" y="0"/>
            <a:chExt cx="28689765" cy="14344882"/>
          </a:xfrm>
        </p:grpSpPr>
        <p:sp>
          <p:nvSpPr>
            <p:cNvPr id="356" name="Google Shape;356;p10"/>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57" name="Google Shape;357;p10"/>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58" name="Google Shape;358;p10"/>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59" name="Google Shape;359;p10"/>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60" name="Google Shape;360;p10"/>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61" name="Google Shape;361;p10"/>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62" name="Google Shape;362;p10"/>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63" name="Google Shape;363;p10"/>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364" name="Google Shape;364;p10"/>
          <p:cNvGrpSpPr/>
          <p:nvPr/>
        </p:nvGrpSpPr>
        <p:grpSpPr>
          <a:xfrm>
            <a:off x="15066413" y="612752"/>
            <a:ext cx="2065807" cy="819705"/>
            <a:chOff x="0" y="-38100"/>
            <a:chExt cx="1120221" cy="444500"/>
          </a:xfrm>
        </p:grpSpPr>
        <p:sp>
          <p:nvSpPr>
            <p:cNvPr id="365" name="Google Shape;365;p10"/>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0"/>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7" name="Google Shape;367;p10"/>
          <p:cNvSpPr txBox="1"/>
          <p:nvPr/>
        </p:nvSpPr>
        <p:spPr>
          <a:xfrm>
            <a:off x="3280965" y="1783550"/>
            <a:ext cx="12967044" cy="2533551"/>
          </a:xfrm>
          <a:prstGeom prst="rect">
            <a:avLst/>
          </a:prstGeom>
          <a:noFill/>
          <a:ln>
            <a:noFill/>
          </a:ln>
        </p:spPr>
        <p:txBody>
          <a:bodyPr anchorCtr="0" anchor="t" bIns="0" lIns="0" spcFirstLastPara="1" rIns="0" wrap="square" tIns="0">
            <a:spAutoFit/>
          </a:bodyPr>
          <a:lstStyle/>
          <a:p>
            <a:pPr indent="0" lvl="0" marL="0" marR="0" rtl="0" algn="just">
              <a:lnSpc>
                <a:spcPct val="80000"/>
              </a:lnSpc>
              <a:spcBef>
                <a:spcPts val="0"/>
              </a:spcBef>
              <a:spcAft>
                <a:spcPts val="0"/>
              </a:spcAft>
              <a:buNone/>
            </a:pPr>
            <a:r>
              <a:rPr b="0" i="0" lang="en-US" sz="6000" u="none" cap="none" strike="noStrike">
                <a:solidFill>
                  <a:srgbClr val="3A3E61"/>
                </a:solidFill>
                <a:latin typeface="Arial"/>
                <a:ea typeface="Arial"/>
                <a:cs typeface="Arial"/>
                <a:sym typeface="Arial"/>
              </a:rPr>
              <a:t>Penyesuaian Terhadap UU No. 1 Tahun 2023 (KUHP Nasional) dan UU No. 1 Tahun 2026 tentang Penyesuaian Pidana</a:t>
            </a:r>
            <a:endParaRPr/>
          </a:p>
        </p:txBody>
      </p:sp>
      <p:sp>
        <p:nvSpPr>
          <p:cNvPr id="368" name="Google Shape;368;p10"/>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369" name="Google Shape;369;p10"/>
          <p:cNvGrpSpPr/>
          <p:nvPr/>
        </p:nvGrpSpPr>
        <p:grpSpPr>
          <a:xfrm>
            <a:off x="16543936" y="646641"/>
            <a:ext cx="822187" cy="822187"/>
            <a:chOff x="0" y="0"/>
            <a:chExt cx="812800" cy="812800"/>
          </a:xfrm>
        </p:grpSpPr>
        <p:sp>
          <p:nvSpPr>
            <p:cNvPr id="370" name="Google Shape;370;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0"/>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72" name="Google Shape;372;p10"/>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10</a:t>
            </a:r>
            <a:endParaRPr/>
          </a:p>
        </p:txBody>
      </p:sp>
      <p:sp>
        <p:nvSpPr>
          <p:cNvPr id="373" name="Google Shape;373;p10"/>
          <p:cNvSpPr/>
          <p:nvPr/>
        </p:nvSpPr>
        <p:spPr>
          <a:xfrm>
            <a:off x="522011" y="1574000"/>
            <a:ext cx="2758954" cy="2678693"/>
          </a:xfrm>
          <a:custGeom>
            <a:rect b="b" l="l" r="r" t="t"/>
            <a:pathLst>
              <a:path extrusionOk="0" h="2678693" w="2758954">
                <a:moveTo>
                  <a:pt x="0" y="0"/>
                </a:moveTo>
                <a:lnTo>
                  <a:pt x="2758954" y="0"/>
                </a:lnTo>
                <a:lnTo>
                  <a:pt x="2758954" y="2678693"/>
                </a:lnTo>
                <a:lnTo>
                  <a:pt x="0" y="2678693"/>
                </a:lnTo>
                <a:lnTo>
                  <a:pt x="0" y="0"/>
                </a:lnTo>
                <a:close/>
              </a:path>
            </a:pathLst>
          </a:custGeom>
          <a:blipFill rotWithShape="1">
            <a:blip r:embed="rId4">
              <a:alphaModFix/>
            </a:blip>
            <a:stretch>
              <a:fillRect b="0" l="0" r="0" t="0"/>
            </a:stretch>
          </a:blipFill>
          <a:ln>
            <a:noFill/>
          </a:ln>
        </p:spPr>
      </p:sp>
      <p:sp>
        <p:nvSpPr>
          <p:cNvPr id="374" name="Google Shape;374;p10"/>
          <p:cNvSpPr txBox="1"/>
          <p:nvPr/>
        </p:nvSpPr>
        <p:spPr>
          <a:xfrm>
            <a:off x="3562325" y="4895450"/>
            <a:ext cx="12588300" cy="4433100"/>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en-US" sz="3200" u="none" cap="none" strike="noStrike">
                <a:solidFill>
                  <a:srgbClr val="3A3E61"/>
                </a:solidFill>
                <a:latin typeface="Arial"/>
                <a:ea typeface="Arial"/>
                <a:cs typeface="Arial"/>
                <a:sym typeface="Arial"/>
              </a:rPr>
              <a:t>Adanya KHUP Nasional yang telah berlaku mulai tahun 2026, serta UU No. 1 Tahun 2026, maka seluruh Perda menyesuaikan dengan aturan tersebut, termasuk Perda Trantibum. Selain menyesuaikan isi daripada KUHP Nasional, seperti denda pidana, dalam Perda tersebut juga menambahkan terkait penyelenggaraan pelindungan masyarakat sesuai dengan Permendagri Nomor 26 Tahun 2020 tentang Penyelenggaraan Ketertiban Umum dan Ketentraman Masyarakat serta Pelindungan Masyarakat.</a:t>
            </a:r>
            <a:endParaRPr/>
          </a:p>
          <a:p>
            <a:pPr indent="0" lvl="0" marL="0" marR="0" rtl="0" algn="just">
              <a:spcBef>
                <a:spcPts val="0"/>
              </a:spcBef>
              <a:spcAft>
                <a:spcPts val="0"/>
              </a:spcAft>
              <a:buNone/>
            </a:pPr>
            <a:r>
              <a:t/>
            </a:r>
            <a:endParaRPr b="0" i="0" sz="3200" u="none" cap="none" strike="noStrike">
              <a:solidFill>
                <a:srgbClr val="3A3E61"/>
              </a:solidFill>
              <a:latin typeface="Arial"/>
              <a:ea typeface="Arial"/>
              <a:cs typeface="Arial"/>
              <a:sym typeface="Arial"/>
            </a:endParaRPr>
          </a:p>
        </p:txBody>
      </p:sp>
      <p:sp>
        <p:nvSpPr>
          <p:cNvPr id="375" name="Google Shape;375;p10"/>
          <p:cNvSpPr txBox="1"/>
          <p:nvPr/>
        </p:nvSpPr>
        <p:spPr>
          <a:xfrm>
            <a:off x="11646630" y="9744362"/>
            <a:ext cx="8256032" cy="322682"/>
          </a:xfrm>
          <a:prstGeom prst="rect">
            <a:avLst/>
          </a:prstGeom>
          <a:noFill/>
          <a:ln>
            <a:noFill/>
          </a:ln>
        </p:spPr>
        <p:txBody>
          <a:bodyPr anchorCtr="0" anchor="t" bIns="0" lIns="0" spcFirstLastPara="1" rIns="0" wrap="square" tIns="0">
            <a:spAutoFit/>
          </a:bodyPr>
          <a:lstStyle/>
          <a:p>
            <a:pPr indent="0" lvl="0" marL="0" marR="0" rtl="0" algn="l">
              <a:lnSpc>
                <a:spcPct val="117007"/>
              </a:lnSpc>
              <a:spcBef>
                <a:spcPts val="0"/>
              </a:spcBef>
              <a:spcAft>
                <a:spcPts val="0"/>
              </a:spcAft>
              <a:buNone/>
            </a:pPr>
            <a:r>
              <a:rPr b="1" i="0" lang="en-US" sz="21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379" name="Shape 379"/>
        <p:cNvGrpSpPr/>
        <p:nvPr/>
      </p:nvGrpSpPr>
      <p:grpSpPr>
        <a:xfrm>
          <a:off x="0" y="0"/>
          <a:ext cx="0" cy="0"/>
          <a:chOff x="0" y="0"/>
          <a:chExt cx="0" cy="0"/>
        </a:xfrm>
      </p:grpSpPr>
      <p:grpSp>
        <p:nvGrpSpPr>
          <p:cNvPr id="380" name="Google Shape;380;p11"/>
          <p:cNvGrpSpPr/>
          <p:nvPr/>
        </p:nvGrpSpPr>
        <p:grpSpPr>
          <a:xfrm>
            <a:off x="-1614662" y="-235831"/>
            <a:ext cx="21517324" cy="10758662"/>
            <a:chOff x="0" y="0"/>
            <a:chExt cx="28689765" cy="14344882"/>
          </a:xfrm>
        </p:grpSpPr>
        <p:sp>
          <p:nvSpPr>
            <p:cNvPr id="381" name="Google Shape;381;p11"/>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82" name="Google Shape;382;p11"/>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83" name="Google Shape;383;p11"/>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84" name="Google Shape;384;p11"/>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85" name="Google Shape;385;p11"/>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86" name="Google Shape;386;p11"/>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87" name="Google Shape;387;p11"/>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88" name="Google Shape;388;p11"/>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sp>
        <p:nvSpPr>
          <p:cNvPr id="389" name="Google Shape;389;p11"/>
          <p:cNvSpPr txBox="1"/>
          <p:nvPr/>
        </p:nvSpPr>
        <p:spPr>
          <a:xfrm>
            <a:off x="1944898" y="3454399"/>
            <a:ext cx="14398205" cy="4187826"/>
          </a:xfrm>
          <a:prstGeom prst="rect">
            <a:avLst/>
          </a:prstGeom>
          <a:noFill/>
          <a:ln>
            <a:noFill/>
          </a:ln>
        </p:spPr>
        <p:txBody>
          <a:bodyPr anchorCtr="0" anchor="t" bIns="0" lIns="0" spcFirstLastPara="1" rIns="0" wrap="square" tIns="0">
            <a:spAutoFit/>
          </a:bodyPr>
          <a:lstStyle/>
          <a:p>
            <a:pPr indent="0" lvl="0" marL="0" marR="0" rtl="0" algn="ctr">
              <a:lnSpc>
                <a:spcPct val="77000"/>
              </a:lnSpc>
              <a:spcBef>
                <a:spcPts val="0"/>
              </a:spcBef>
              <a:spcAft>
                <a:spcPts val="0"/>
              </a:spcAft>
              <a:buNone/>
            </a:pPr>
            <a:r>
              <a:rPr b="0" i="0" lang="en-US" sz="20000" u="none" cap="none" strike="noStrike">
                <a:solidFill>
                  <a:srgbClr val="3A3E61"/>
                </a:solidFill>
                <a:latin typeface="Arial"/>
                <a:ea typeface="Arial"/>
                <a:cs typeface="Arial"/>
                <a:sym typeface="Arial"/>
              </a:rPr>
              <a:t>TERIMA KASIH</a:t>
            </a:r>
            <a:endParaRPr/>
          </a:p>
        </p:txBody>
      </p:sp>
      <p:grpSp>
        <p:nvGrpSpPr>
          <p:cNvPr id="390" name="Google Shape;390;p11"/>
          <p:cNvGrpSpPr/>
          <p:nvPr/>
        </p:nvGrpSpPr>
        <p:grpSpPr>
          <a:xfrm>
            <a:off x="15066413" y="612752"/>
            <a:ext cx="2065807" cy="819705"/>
            <a:chOff x="0" y="-38100"/>
            <a:chExt cx="1120221" cy="444500"/>
          </a:xfrm>
        </p:grpSpPr>
        <p:sp>
          <p:nvSpPr>
            <p:cNvPr id="391" name="Google Shape;391;p11"/>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1"/>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3" name="Google Shape;393;p11"/>
          <p:cNvSpPr/>
          <p:nvPr/>
        </p:nvSpPr>
        <p:spPr>
          <a:xfrm rot="2801363">
            <a:off x="12545117" y="5726154"/>
            <a:ext cx="2734434" cy="2625056"/>
          </a:xfrm>
          <a:custGeom>
            <a:rect b="b" l="l" r="r" t="t"/>
            <a:pathLst>
              <a:path extrusionOk="0" h="2625056" w="2734434">
                <a:moveTo>
                  <a:pt x="0" y="0"/>
                </a:moveTo>
                <a:lnTo>
                  <a:pt x="2734434" y="0"/>
                </a:lnTo>
                <a:lnTo>
                  <a:pt x="2734434" y="2625057"/>
                </a:lnTo>
                <a:lnTo>
                  <a:pt x="0" y="2625057"/>
                </a:lnTo>
                <a:lnTo>
                  <a:pt x="0" y="0"/>
                </a:lnTo>
                <a:close/>
              </a:path>
            </a:pathLst>
          </a:custGeom>
          <a:blipFill rotWithShape="1">
            <a:blip r:embed="rId4">
              <a:alphaModFix/>
            </a:blip>
            <a:stretch>
              <a:fillRect b="0" l="0" r="0" t="0"/>
            </a:stretch>
          </a:blipFill>
          <a:ln>
            <a:noFill/>
          </a:ln>
        </p:spPr>
      </p:sp>
      <p:sp>
        <p:nvSpPr>
          <p:cNvPr id="394" name="Google Shape;394;p11"/>
          <p:cNvSpPr/>
          <p:nvPr/>
        </p:nvSpPr>
        <p:spPr>
          <a:xfrm rot="1876194">
            <a:off x="2442932" y="1784933"/>
            <a:ext cx="2091434" cy="2242278"/>
          </a:xfrm>
          <a:custGeom>
            <a:rect b="b" l="l" r="r" t="t"/>
            <a:pathLst>
              <a:path extrusionOk="0" h="2242278" w="2091434">
                <a:moveTo>
                  <a:pt x="0" y="0"/>
                </a:moveTo>
                <a:lnTo>
                  <a:pt x="2091433" y="0"/>
                </a:lnTo>
                <a:lnTo>
                  <a:pt x="2091433" y="2242278"/>
                </a:lnTo>
                <a:lnTo>
                  <a:pt x="0" y="2242278"/>
                </a:lnTo>
                <a:lnTo>
                  <a:pt x="0" y="0"/>
                </a:lnTo>
                <a:close/>
              </a:path>
            </a:pathLst>
          </a:custGeom>
          <a:blipFill rotWithShape="1">
            <a:blip r:embed="rId5">
              <a:alphaModFix/>
            </a:blip>
            <a:stretch>
              <a:fillRect b="0" l="0" r="0" t="0"/>
            </a:stretch>
          </a:blipFill>
          <a:ln>
            <a:noFill/>
          </a:ln>
        </p:spPr>
      </p:sp>
      <p:sp>
        <p:nvSpPr>
          <p:cNvPr id="395" name="Google Shape;395;p11"/>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396" name="Google Shape;396;p11"/>
          <p:cNvGrpSpPr/>
          <p:nvPr/>
        </p:nvGrpSpPr>
        <p:grpSpPr>
          <a:xfrm>
            <a:off x="16543936" y="646641"/>
            <a:ext cx="822187" cy="822187"/>
            <a:chOff x="0" y="0"/>
            <a:chExt cx="812800" cy="812800"/>
          </a:xfrm>
        </p:grpSpPr>
        <p:sp>
          <p:nvSpPr>
            <p:cNvPr id="397" name="Google Shape;397;p1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1"/>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9" name="Google Shape;399;p11"/>
          <p:cNvSpPr txBox="1"/>
          <p:nvPr/>
        </p:nvSpPr>
        <p:spPr>
          <a:xfrm>
            <a:off x="16572511" y="818579"/>
            <a:ext cx="749445" cy="547141"/>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11</a:t>
            </a:r>
            <a:endParaRPr/>
          </a:p>
        </p:txBody>
      </p:sp>
      <p:sp>
        <p:nvSpPr>
          <p:cNvPr id="400" name="Google Shape;400;p11"/>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113" name="Shape 113"/>
        <p:cNvGrpSpPr/>
        <p:nvPr/>
      </p:nvGrpSpPr>
      <p:grpSpPr>
        <a:xfrm>
          <a:off x="0" y="0"/>
          <a:ext cx="0" cy="0"/>
          <a:chOff x="0" y="0"/>
          <a:chExt cx="0" cy="0"/>
        </a:xfrm>
      </p:grpSpPr>
      <p:grpSp>
        <p:nvGrpSpPr>
          <p:cNvPr id="114" name="Google Shape;114;p2"/>
          <p:cNvGrpSpPr/>
          <p:nvPr/>
        </p:nvGrpSpPr>
        <p:grpSpPr>
          <a:xfrm>
            <a:off x="-1614662" y="-235831"/>
            <a:ext cx="21517324" cy="10758662"/>
            <a:chOff x="0" y="0"/>
            <a:chExt cx="28689765" cy="14344882"/>
          </a:xfrm>
        </p:grpSpPr>
        <p:sp>
          <p:nvSpPr>
            <p:cNvPr id="115" name="Google Shape;115;p2"/>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16" name="Google Shape;116;p2"/>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17" name="Google Shape;117;p2"/>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18" name="Google Shape;118;p2"/>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19" name="Google Shape;119;p2"/>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120" name="Google Shape;120;p2"/>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121" name="Google Shape;121;p2"/>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22" name="Google Shape;122;p2"/>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123" name="Google Shape;123;p2"/>
          <p:cNvGrpSpPr/>
          <p:nvPr/>
        </p:nvGrpSpPr>
        <p:grpSpPr>
          <a:xfrm>
            <a:off x="15066413" y="612752"/>
            <a:ext cx="2065807" cy="819705"/>
            <a:chOff x="0" y="-38100"/>
            <a:chExt cx="1120221" cy="444500"/>
          </a:xfrm>
        </p:grpSpPr>
        <p:sp>
          <p:nvSpPr>
            <p:cNvPr id="124" name="Google Shape;124;p2"/>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6" name="Google Shape;126;p2"/>
          <p:cNvSpPr/>
          <p:nvPr/>
        </p:nvSpPr>
        <p:spPr>
          <a:xfrm>
            <a:off x="10524132" y="2018413"/>
            <a:ext cx="6728310" cy="6578915"/>
          </a:xfrm>
          <a:custGeom>
            <a:rect b="b" l="l" r="r" t="t"/>
            <a:pathLst>
              <a:path extrusionOk="0" h="13275311" w="13576767">
                <a:moveTo>
                  <a:pt x="8160711" y="0"/>
                </a:moveTo>
                <a:lnTo>
                  <a:pt x="13576767" y="0"/>
                </a:lnTo>
                <a:lnTo>
                  <a:pt x="13576767" y="13275311"/>
                </a:lnTo>
                <a:lnTo>
                  <a:pt x="0" y="13275311"/>
                </a:lnTo>
                <a:lnTo>
                  <a:pt x="0" y="6649720"/>
                </a:lnTo>
                <a:cubicBezTo>
                  <a:pt x="0" y="2976880"/>
                  <a:pt x="3653305" y="0"/>
                  <a:pt x="8160711" y="0"/>
                </a:cubicBezTo>
                <a:close/>
              </a:path>
            </a:pathLst>
          </a:custGeom>
          <a:blipFill rotWithShape="1">
            <a:blip r:embed="rId4">
              <a:alphaModFix/>
            </a:blip>
            <a:stretch>
              <a:fillRect b="0" l="-3178" r="-46176" t="-221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2"/>
          <p:cNvSpPr/>
          <p:nvPr/>
        </p:nvSpPr>
        <p:spPr>
          <a:xfrm>
            <a:off x="9343852" y="3128853"/>
            <a:ext cx="2360560" cy="2291889"/>
          </a:xfrm>
          <a:custGeom>
            <a:rect b="b" l="l" r="r" t="t"/>
            <a:pathLst>
              <a:path extrusionOk="0" h="2291889" w="2360560">
                <a:moveTo>
                  <a:pt x="0" y="0"/>
                </a:moveTo>
                <a:lnTo>
                  <a:pt x="2360561" y="0"/>
                </a:lnTo>
                <a:lnTo>
                  <a:pt x="2360561" y="2291890"/>
                </a:lnTo>
                <a:lnTo>
                  <a:pt x="0" y="2291890"/>
                </a:lnTo>
                <a:lnTo>
                  <a:pt x="0" y="0"/>
                </a:lnTo>
                <a:close/>
              </a:path>
            </a:pathLst>
          </a:custGeom>
          <a:blipFill rotWithShape="1">
            <a:blip r:embed="rId5">
              <a:alphaModFix/>
            </a:blip>
            <a:stretch>
              <a:fillRect b="0" l="0" r="0" t="0"/>
            </a:stretch>
          </a:blipFill>
          <a:ln>
            <a:noFill/>
          </a:ln>
        </p:spPr>
      </p:sp>
      <p:sp>
        <p:nvSpPr>
          <p:cNvPr id="128" name="Google Shape;128;p2"/>
          <p:cNvSpPr txBox="1"/>
          <p:nvPr/>
        </p:nvSpPr>
        <p:spPr>
          <a:xfrm>
            <a:off x="1028700" y="2351788"/>
            <a:ext cx="8658118" cy="2804729"/>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8900" u="none" cap="none" strike="noStrike">
                <a:solidFill>
                  <a:srgbClr val="3A3E61"/>
                </a:solidFill>
                <a:latin typeface="Arial"/>
                <a:ea typeface="Arial"/>
                <a:cs typeface="Arial"/>
                <a:sym typeface="Arial"/>
              </a:rPr>
              <a:t>APA ITU KETERTIBAN UMUM?</a:t>
            </a:r>
            <a:endParaRPr/>
          </a:p>
        </p:txBody>
      </p:sp>
      <p:sp>
        <p:nvSpPr>
          <p:cNvPr id="129" name="Google Shape;129;p2"/>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130" name="Google Shape;130;p2"/>
          <p:cNvGrpSpPr/>
          <p:nvPr/>
        </p:nvGrpSpPr>
        <p:grpSpPr>
          <a:xfrm>
            <a:off x="16543936" y="646641"/>
            <a:ext cx="822187" cy="822187"/>
            <a:chOff x="0" y="0"/>
            <a:chExt cx="812800" cy="812800"/>
          </a:xfrm>
        </p:grpSpPr>
        <p:sp>
          <p:nvSpPr>
            <p:cNvPr id="131" name="Google Shape;131;p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3" name="Google Shape;133;p2"/>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02</a:t>
            </a:r>
            <a:endParaRPr/>
          </a:p>
        </p:txBody>
      </p:sp>
      <p:sp>
        <p:nvSpPr>
          <p:cNvPr id="134" name="Google Shape;134;p2"/>
          <p:cNvSpPr txBox="1"/>
          <p:nvPr/>
        </p:nvSpPr>
        <p:spPr>
          <a:xfrm>
            <a:off x="1028700" y="5918250"/>
            <a:ext cx="8658000" cy="3059100"/>
          </a:xfrm>
          <a:prstGeom prst="rect">
            <a:avLst/>
          </a:prstGeom>
          <a:noFill/>
          <a:ln>
            <a:noFill/>
          </a:ln>
        </p:spPr>
        <p:txBody>
          <a:bodyPr anchorCtr="0" anchor="t" bIns="0" lIns="0" spcFirstLastPara="1" rIns="0" wrap="square" tIns="0">
            <a:spAutoFit/>
          </a:bodyPr>
          <a:lstStyle/>
          <a:p>
            <a:pPr indent="0" lvl="0" marL="0" marR="0" rtl="0" algn="just">
              <a:lnSpc>
                <a:spcPct val="117004"/>
              </a:lnSpc>
              <a:spcBef>
                <a:spcPts val="0"/>
              </a:spcBef>
              <a:spcAft>
                <a:spcPts val="0"/>
              </a:spcAft>
              <a:buNone/>
            </a:pPr>
            <a:r>
              <a:rPr b="0" i="0" lang="en-US" sz="3499" u="none" cap="none" strike="noStrike">
                <a:solidFill>
                  <a:srgbClr val="3A3E61"/>
                </a:solidFill>
                <a:latin typeface="Arial"/>
                <a:ea typeface="Arial"/>
                <a:cs typeface="Arial"/>
                <a:sym typeface="Arial"/>
              </a:rPr>
              <a:t>Ketertiban Umum adalah keadaan aman, tertib, dan teratur yang bebas dari gangguan atau kekacauan. Merupakan sandi asasi bagi berjalannya sistem hukum, ekonomi, dan sosial budaya masyarakat.</a:t>
            </a:r>
            <a:endParaRPr/>
          </a:p>
        </p:txBody>
      </p:sp>
      <p:sp>
        <p:nvSpPr>
          <p:cNvPr id="135" name="Google Shape;135;p2"/>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139" name="Shape 139"/>
        <p:cNvGrpSpPr/>
        <p:nvPr/>
      </p:nvGrpSpPr>
      <p:grpSpPr>
        <a:xfrm>
          <a:off x="0" y="0"/>
          <a:ext cx="0" cy="0"/>
          <a:chOff x="0" y="0"/>
          <a:chExt cx="0" cy="0"/>
        </a:xfrm>
      </p:grpSpPr>
      <p:grpSp>
        <p:nvGrpSpPr>
          <p:cNvPr id="140" name="Google Shape;140;p3"/>
          <p:cNvGrpSpPr/>
          <p:nvPr/>
        </p:nvGrpSpPr>
        <p:grpSpPr>
          <a:xfrm>
            <a:off x="-1614662" y="-235831"/>
            <a:ext cx="21517324" cy="10758662"/>
            <a:chOff x="0" y="0"/>
            <a:chExt cx="28689765" cy="14344882"/>
          </a:xfrm>
        </p:grpSpPr>
        <p:sp>
          <p:nvSpPr>
            <p:cNvPr id="141" name="Google Shape;141;p3"/>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42" name="Google Shape;142;p3"/>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43" name="Google Shape;143;p3"/>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44" name="Google Shape;144;p3"/>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45" name="Google Shape;145;p3"/>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146" name="Google Shape;146;p3"/>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147" name="Google Shape;147;p3"/>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48" name="Google Shape;148;p3"/>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149" name="Google Shape;149;p3"/>
          <p:cNvGrpSpPr/>
          <p:nvPr/>
        </p:nvGrpSpPr>
        <p:grpSpPr>
          <a:xfrm>
            <a:off x="15066413" y="612752"/>
            <a:ext cx="2065807" cy="819705"/>
            <a:chOff x="0" y="-38100"/>
            <a:chExt cx="1120221" cy="444500"/>
          </a:xfrm>
        </p:grpSpPr>
        <p:sp>
          <p:nvSpPr>
            <p:cNvPr id="150" name="Google Shape;150;p3"/>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2" name="Google Shape;152;p3"/>
          <p:cNvGrpSpPr/>
          <p:nvPr/>
        </p:nvGrpSpPr>
        <p:grpSpPr>
          <a:xfrm>
            <a:off x="1946900" y="3069176"/>
            <a:ext cx="6760654" cy="5681920"/>
            <a:chOff x="0" y="-38100"/>
            <a:chExt cx="1780584" cy="1496473"/>
          </a:xfrm>
        </p:grpSpPr>
        <p:sp>
          <p:nvSpPr>
            <p:cNvPr id="153" name="Google Shape;153;p3"/>
            <p:cNvSpPr/>
            <p:nvPr/>
          </p:nvSpPr>
          <p:spPr>
            <a:xfrm>
              <a:off x="0" y="0"/>
              <a:ext cx="1780584" cy="1458373"/>
            </a:xfrm>
            <a:custGeom>
              <a:rect b="b" l="l" r="r" t="t"/>
              <a:pathLst>
                <a:path extrusionOk="0" h="1458373" w="1780584">
                  <a:moveTo>
                    <a:pt x="58402" y="0"/>
                  </a:moveTo>
                  <a:lnTo>
                    <a:pt x="1722182" y="0"/>
                  </a:lnTo>
                  <a:cubicBezTo>
                    <a:pt x="1754436" y="0"/>
                    <a:pt x="1780584" y="26148"/>
                    <a:pt x="1780584" y="58402"/>
                  </a:cubicBezTo>
                  <a:lnTo>
                    <a:pt x="1780584" y="1399971"/>
                  </a:lnTo>
                  <a:cubicBezTo>
                    <a:pt x="1780584" y="1432225"/>
                    <a:pt x="1754436" y="1458373"/>
                    <a:pt x="1722182" y="1458373"/>
                  </a:cubicBezTo>
                  <a:lnTo>
                    <a:pt x="58402" y="1458373"/>
                  </a:lnTo>
                  <a:cubicBezTo>
                    <a:pt x="26148" y="1458373"/>
                    <a:pt x="0" y="1432225"/>
                    <a:pt x="0" y="1399971"/>
                  </a:cubicBezTo>
                  <a:lnTo>
                    <a:pt x="0" y="58402"/>
                  </a:lnTo>
                  <a:cubicBezTo>
                    <a:pt x="0" y="26148"/>
                    <a:pt x="26148" y="0"/>
                    <a:pt x="58402"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
            <p:cNvSpPr txBox="1"/>
            <p:nvPr/>
          </p:nvSpPr>
          <p:spPr>
            <a:xfrm>
              <a:off x="0" y="-38100"/>
              <a:ext cx="1780584" cy="14964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5" name="Google Shape;155;p3"/>
          <p:cNvSpPr txBox="1"/>
          <p:nvPr/>
        </p:nvSpPr>
        <p:spPr>
          <a:xfrm>
            <a:off x="1946900" y="1099304"/>
            <a:ext cx="14394300" cy="1723500"/>
          </a:xfrm>
          <a:prstGeom prst="rect">
            <a:avLst/>
          </a:prstGeom>
          <a:noFill/>
          <a:ln>
            <a:noFill/>
          </a:ln>
        </p:spPr>
        <p:txBody>
          <a:bodyPr anchorCtr="0" anchor="t" bIns="0" lIns="0" spcFirstLastPara="1" rIns="0" wrap="square" tIns="0">
            <a:spAutoFit/>
          </a:bodyPr>
          <a:lstStyle/>
          <a:p>
            <a:pPr indent="0" lvl="0" marL="0" marR="0" rtl="0" algn="ctr">
              <a:lnSpc>
                <a:spcPct val="79997"/>
              </a:lnSpc>
              <a:spcBef>
                <a:spcPts val="0"/>
              </a:spcBef>
              <a:spcAft>
                <a:spcPts val="0"/>
              </a:spcAft>
              <a:buNone/>
            </a:pPr>
            <a:r>
              <a:rPr b="0" i="0" lang="en-US" sz="6999" u="none" cap="none" strike="noStrike">
                <a:solidFill>
                  <a:srgbClr val="3A3E61"/>
                </a:solidFill>
                <a:latin typeface="Arial"/>
                <a:ea typeface="Arial"/>
                <a:cs typeface="Arial"/>
                <a:sym typeface="Arial"/>
              </a:rPr>
              <a:t>TUJUAN &amp; RUANG LINGKUP PERDA</a:t>
            </a:r>
            <a:endParaRPr/>
          </a:p>
        </p:txBody>
      </p:sp>
      <p:sp>
        <p:nvSpPr>
          <p:cNvPr id="156" name="Google Shape;156;p3"/>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157" name="Google Shape;157;p3"/>
          <p:cNvGrpSpPr/>
          <p:nvPr/>
        </p:nvGrpSpPr>
        <p:grpSpPr>
          <a:xfrm>
            <a:off x="16543936" y="646641"/>
            <a:ext cx="822187" cy="822187"/>
            <a:chOff x="0" y="0"/>
            <a:chExt cx="812800" cy="812800"/>
          </a:xfrm>
        </p:grpSpPr>
        <p:sp>
          <p:nvSpPr>
            <p:cNvPr id="158" name="Google Shape;158;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0" name="Google Shape;160;p3"/>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03</a:t>
            </a:r>
            <a:endParaRPr/>
          </a:p>
        </p:txBody>
      </p:sp>
      <p:sp>
        <p:nvSpPr>
          <p:cNvPr id="161" name="Google Shape;161;p3"/>
          <p:cNvSpPr txBox="1"/>
          <p:nvPr/>
        </p:nvSpPr>
        <p:spPr>
          <a:xfrm>
            <a:off x="2336450" y="3282574"/>
            <a:ext cx="5981700" cy="5162700"/>
          </a:xfrm>
          <a:prstGeom prst="rect">
            <a:avLst/>
          </a:prstGeom>
          <a:noFill/>
          <a:ln>
            <a:noFill/>
          </a:ln>
        </p:spPr>
        <p:txBody>
          <a:bodyPr anchorCtr="0" anchor="t" bIns="0" lIns="0" spcFirstLastPara="1" rIns="0" wrap="square" tIns="0">
            <a:spAutoFit/>
          </a:bodyPr>
          <a:lstStyle/>
          <a:p>
            <a:pPr indent="0" lvl="0" marL="0" marR="0" rtl="0" algn="ctr">
              <a:lnSpc>
                <a:spcPct val="116986"/>
              </a:lnSpc>
              <a:spcBef>
                <a:spcPts val="0"/>
              </a:spcBef>
              <a:spcAft>
                <a:spcPts val="0"/>
              </a:spcAft>
              <a:buNone/>
            </a:pPr>
            <a:r>
              <a:rPr b="0" i="0" lang="en-US" sz="3650" u="none" cap="none" strike="noStrike">
                <a:solidFill>
                  <a:srgbClr val="F1EDE2"/>
                </a:solidFill>
                <a:latin typeface="Arial"/>
                <a:ea typeface="Arial"/>
                <a:cs typeface="Arial"/>
                <a:sym typeface="Arial"/>
              </a:rPr>
              <a:t>Tujuan Perda :</a:t>
            </a:r>
            <a:endParaRPr/>
          </a:p>
          <a:p>
            <a:pPr indent="0" lvl="0" marL="0" marR="0" rtl="0" algn="ctr">
              <a:lnSpc>
                <a:spcPct val="116986"/>
              </a:lnSpc>
              <a:spcBef>
                <a:spcPts val="0"/>
              </a:spcBef>
              <a:spcAft>
                <a:spcPts val="0"/>
              </a:spcAft>
              <a:buNone/>
            </a:pPr>
            <a:r>
              <a:rPr b="0" i="0" lang="en-US" sz="3650" u="none" cap="none" strike="noStrike">
                <a:solidFill>
                  <a:srgbClr val="F1EDE2"/>
                </a:solidFill>
                <a:latin typeface="Arial"/>
                <a:ea typeface="Arial"/>
                <a:cs typeface="Arial"/>
                <a:sym typeface="Arial"/>
              </a:rPr>
              <a:t>Menciptakan lingkungan yang aman, tertib, dan nyaman bagi masyarakat; menjadi landasan hukum agar warga tidak saling merugikan; serta melindungi fasilitas umum.</a:t>
            </a:r>
            <a:endParaRPr/>
          </a:p>
        </p:txBody>
      </p:sp>
      <p:sp>
        <p:nvSpPr>
          <p:cNvPr id="162" name="Google Shape;162;p3"/>
          <p:cNvSpPr/>
          <p:nvPr/>
        </p:nvSpPr>
        <p:spPr>
          <a:xfrm>
            <a:off x="1285451" y="7839988"/>
            <a:ext cx="1322898" cy="1418312"/>
          </a:xfrm>
          <a:custGeom>
            <a:rect b="b" l="l" r="r" t="t"/>
            <a:pathLst>
              <a:path extrusionOk="0" h="1418312" w="1322898">
                <a:moveTo>
                  <a:pt x="0" y="0"/>
                </a:moveTo>
                <a:lnTo>
                  <a:pt x="1322898" y="0"/>
                </a:lnTo>
                <a:lnTo>
                  <a:pt x="1322898" y="1418312"/>
                </a:lnTo>
                <a:lnTo>
                  <a:pt x="0" y="1418312"/>
                </a:lnTo>
                <a:lnTo>
                  <a:pt x="0" y="0"/>
                </a:lnTo>
                <a:close/>
              </a:path>
            </a:pathLst>
          </a:custGeom>
          <a:blipFill rotWithShape="1">
            <a:blip r:embed="rId4">
              <a:alphaModFix/>
            </a:blip>
            <a:stretch>
              <a:fillRect b="0" l="0" r="0" t="0"/>
            </a:stretch>
          </a:blipFill>
          <a:ln>
            <a:noFill/>
          </a:ln>
        </p:spPr>
      </p:sp>
      <p:grpSp>
        <p:nvGrpSpPr>
          <p:cNvPr id="163" name="Google Shape;163;p3"/>
          <p:cNvGrpSpPr/>
          <p:nvPr/>
        </p:nvGrpSpPr>
        <p:grpSpPr>
          <a:xfrm>
            <a:off x="9211618" y="3012143"/>
            <a:ext cx="6760654" cy="5681920"/>
            <a:chOff x="0" y="-38100"/>
            <a:chExt cx="1780584" cy="1496473"/>
          </a:xfrm>
        </p:grpSpPr>
        <p:sp>
          <p:nvSpPr>
            <p:cNvPr id="164" name="Google Shape;164;p3"/>
            <p:cNvSpPr/>
            <p:nvPr/>
          </p:nvSpPr>
          <p:spPr>
            <a:xfrm>
              <a:off x="0" y="0"/>
              <a:ext cx="1780584" cy="1458373"/>
            </a:xfrm>
            <a:custGeom>
              <a:rect b="b" l="l" r="r" t="t"/>
              <a:pathLst>
                <a:path extrusionOk="0" h="1458373" w="1780584">
                  <a:moveTo>
                    <a:pt x="58402" y="0"/>
                  </a:moveTo>
                  <a:lnTo>
                    <a:pt x="1722182" y="0"/>
                  </a:lnTo>
                  <a:cubicBezTo>
                    <a:pt x="1754436" y="0"/>
                    <a:pt x="1780584" y="26148"/>
                    <a:pt x="1780584" y="58402"/>
                  </a:cubicBezTo>
                  <a:lnTo>
                    <a:pt x="1780584" y="1399971"/>
                  </a:lnTo>
                  <a:cubicBezTo>
                    <a:pt x="1780584" y="1432225"/>
                    <a:pt x="1754436" y="1458373"/>
                    <a:pt x="1722182" y="1458373"/>
                  </a:cubicBezTo>
                  <a:lnTo>
                    <a:pt x="58402" y="1458373"/>
                  </a:lnTo>
                  <a:cubicBezTo>
                    <a:pt x="26148" y="1458373"/>
                    <a:pt x="0" y="1432225"/>
                    <a:pt x="0" y="1399971"/>
                  </a:cubicBezTo>
                  <a:lnTo>
                    <a:pt x="0" y="58402"/>
                  </a:lnTo>
                  <a:cubicBezTo>
                    <a:pt x="0" y="26148"/>
                    <a:pt x="26148" y="0"/>
                    <a:pt x="58402"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
            <p:cNvSpPr txBox="1"/>
            <p:nvPr/>
          </p:nvSpPr>
          <p:spPr>
            <a:xfrm>
              <a:off x="0" y="-38100"/>
              <a:ext cx="1780584" cy="149647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6" name="Google Shape;166;p3"/>
          <p:cNvSpPr txBox="1"/>
          <p:nvPr/>
        </p:nvSpPr>
        <p:spPr>
          <a:xfrm>
            <a:off x="9144000" y="3198000"/>
            <a:ext cx="7577100" cy="5241900"/>
          </a:xfrm>
          <a:prstGeom prst="rect">
            <a:avLst/>
          </a:prstGeom>
          <a:noFill/>
          <a:ln>
            <a:noFill/>
          </a:ln>
        </p:spPr>
        <p:txBody>
          <a:bodyPr anchorCtr="0" anchor="t" bIns="0" lIns="0" spcFirstLastPara="1" rIns="0" wrap="square" tIns="0">
            <a:spAutoFit/>
          </a:bodyPr>
          <a:lstStyle/>
          <a:p>
            <a:pPr indent="0" lvl="0" marL="0" marR="0" rtl="0" algn="ctr">
              <a:lnSpc>
                <a:spcPct val="117006"/>
              </a:lnSpc>
              <a:spcBef>
                <a:spcPts val="0"/>
              </a:spcBef>
              <a:spcAft>
                <a:spcPts val="0"/>
              </a:spcAft>
              <a:buNone/>
            </a:pPr>
            <a:r>
              <a:rPr b="0" i="0" lang="en-US" sz="3287" u="none" cap="none" strike="noStrike">
                <a:solidFill>
                  <a:srgbClr val="F1EDE2"/>
                </a:solidFill>
                <a:latin typeface="Arial"/>
                <a:ea typeface="Arial"/>
                <a:cs typeface="Arial"/>
                <a:sym typeface="Arial"/>
              </a:rPr>
              <a:t>7 Ruang Lingkup Tertib</a:t>
            </a:r>
            <a:endParaRPr/>
          </a:p>
          <a:p>
            <a:pPr indent="-354939" lvl="1" marL="709878" marR="0" rtl="0" algn="l">
              <a:lnSpc>
                <a:spcPct val="117006"/>
              </a:lnSpc>
              <a:spcBef>
                <a:spcPts val="0"/>
              </a:spcBef>
              <a:spcAft>
                <a:spcPts val="0"/>
              </a:spcAft>
              <a:buClr>
                <a:srgbClr val="F1EDE2"/>
              </a:buClr>
              <a:buSzPts val="3287"/>
              <a:buFont typeface="Arial"/>
              <a:buAutoNum type="arabicPeriod"/>
            </a:pPr>
            <a:r>
              <a:rPr b="0" i="0" lang="en-US" sz="3287" u="none" cap="none" strike="noStrike">
                <a:solidFill>
                  <a:srgbClr val="F1EDE2"/>
                </a:solidFill>
                <a:latin typeface="Arial"/>
                <a:ea typeface="Arial"/>
                <a:cs typeface="Arial"/>
                <a:sym typeface="Arial"/>
              </a:rPr>
              <a:t>Tertib Bangunan;</a:t>
            </a:r>
            <a:endParaRPr/>
          </a:p>
          <a:p>
            <a:pPr indent="-354939" lvl="1" marL="709878" marR="0" rtl="0" algn="l">
              <a:lnSpc>
                <a:spcPct val="117006"/>
              </a:lnSpc>
              <a:spcBef>
                <a:spcPts val="0"/>
              </a:spcBef>
              <a:spcAft>
                <a:spcPts val="0"/>
              </a:spcAft>
              <a:buClr>
                <a:srgbClr val="F1EDE2"/>
              </a:buClr>
              <a:buSzPts val="3287"/>
              <a:buFont typeface="Arial"/>
              <a:buAutoNum type="arabicPeriod"/>
            </a:pPr>
            <a:r>
              <a:rPr b="0" i="0" lang="en-US" sz="3287" u="none" cap="none" strike="noStrike">
                <a:solidFill>
                  <a:srgbClr val="F1EDE2"/>
                </a:solidFill>
                <a:latin typeface="Arial"/>
                <a:ea typeface="Arial"/>
                <a:cs typeface="Arial"/>
                <a:sym typeface="Arial"/>
              </a:rPr>
              <a:t>Tertib Lalu Lintas, Angkutan Jalan &amp; Fasilitas Umum;</a:t>
            </a:r>
            <a:endParaRPr/>
          </a:p>
          <a:p>
            <a:pPr indent="-354939" lvl="1" marL="709878" marR="0" rtl="0" algn="l">
              <a:lnSpc>
                <a:spcPct val="117006"/>
              </a:lnSpc>
              <a:spcBef>
                <a:spcPts val="0"/>
              </a:spcBef>
              <a:spcAft>
                <a:spcPts val="0"/>
              </a:spcAft>
              <a:buClr>
                <a:srgbClr val="F1EDE2"/>
              </a:buClr>
              <a:buSzPts val="3287"/>
              <a:buFont typeface="Arial"/>
              <a:buAutoNum type="arabicPeriod"/>
            </a:pPr>
            <a:r>
              <a:rPr b="0" i="0" lang="en-US" sz="3287" u="none" cap="none" strike="noStrike">
                <a:solidFill>
                  <a:srgbClr val="F1EDE2"/>
                </a:solidFill>
                <a:latin typeface="Arial"/>
                <a:ea typeface="Arial"/>
                <a:cs typeface="Arial"/>
                <a:sym typeface="Arial"/>
              </a:rPr>
              <a:t>Tertib Lingkungan;</a:t>
            </a:r>
            <a:endParaRPr/>
          </a:p>
          <a:p>
            <a:pPr indent="-354939" lvl="1" marL="709878" marR="0" rtl="0" algn="l">
              <a:lnSpc>
                <a:spcPct val="117006"/>
              </a:lnSpc>
              <a:spcBef>
                <a:spcPts val="0"/>
              </a:spcBef>
              <a:spcAft>
                <a:spcPts val="0"/>
              </a:spcAft>
              <a:buClr>
                <a:srgbClr val="F1EDE2"/>
              </a:buClr>
              <a:buSzPts val="3287"/>
              <a:buFont typeface="Arial"/>
              <a:buAutoNum type="arabicPeriod"/>
            </a:pPr>
            <a:r>
              <a:rPr b="0" i="0" lang="en-US" sz="3287" u="none" cap="none" strike="noStrike">
                <a:solidFill>
                  <a:srgbClr val="F1EDE2"/>
                </a:solidFill>
                <a:latin typeface="Arial"/>
                <a:ea typeface="Arial"/>
                <a:cs typeface="Arial"/>
                <a:sym typeface="Arial"/>
              </a:rPr>
              <a:t>Tertib Pencegahan Kebakaran;</a:t>
            </a:r>
            <a:endParaRPr/>
          </a:p>
          <a:p>
            <a:pPr indent="-354939" lvl="1" marL="709878" marR="0" rtl="0" algn="l">
              <a:lnSpc>
                <a:spcPct val="117006"/>
              </a:lnSpc>
              <a:spcBef>
                <a:spcPts val="0"/>
              </a:spcBef>
              <a:spcAft>
                <a:spcPts val="0"/>
              </a:spcAft>
              <a:buClr>
                <a:srgbClr val="F1EDE2"/>
              </a:buClr>
              <a:buSzPts val="3287"/>
              <a:buFont typeface="Arial"/>
              <a:buAutoNum type="arabicPeriod"/>
            </a:pPr>
            <a:r>
              <a:rPr b="0" i="0" lang="en-US" sz="3287" u="none" cap="none" strike="noStrike">
                <a:solidFill>
                  <a:srgbClr val="F1EDE2"/>
                </a:solidFill>
                <a:latin typeface="Arial"/>
                <a:ea typeface="Arial"/>
                <a:cs typeface="Arial"/>
                <a:sym typeface="Arial"/>
              </a:rPr>
              <a:t>Tertib Penanggulangan Bencana;</a:t>
            </a:r>
            <a:endParaRPr/>
          </a:p>
          <a:p>
            <a:pPr indent="-354939" lvl="1" marL="709878" marR="0" rtl="0" algn="l">
              <a:lnSpc>
                <a:spcPct val="117006"/>
              </a:lnSpc>
              <a:spcBef>
                <a:spcPts val="0"/>
              </a:spcBef>
              <a:spcAft>
                <a:spcPts val="0"/>
              </a:spcAft>
              <a:buClr>
                <a:srgbClr val="F1EDE2"/>
              </a:buClr>
              <a:buSzPts val="3287"/>
              <a:buFont typeface="Arial"/>
              <a:buAutoNum type="arabicPeriod"/>
            </a:pPr>
            <a:r>
              <a:rPr b="0" i="0" lang="en-US" sz="3287" u="none" cap="none" strike="noStrike">
                <a:solidFill>
                  <a:srgbClr val="F1EDE2"/>
                </a:solidFill>
                <a:latin typeface="Arial"/>
                <a:ea typeface="Arial"/>
                <a:cs typeface="Arial"/>
                <a:sym typeface="Arial"/>
              </a:rPr>
              <a:t>Tertib Usaha Tertentu;</a:t>
            </a:r>
            <a:endParaRPr/>
          </a:p>
          <a:p>
            <a:pPr indent="-354939" lvl="1" marL="709878" marR="0" rtl="0" algn="l">
              <a:lnSpc>
                <a:spcPct val="117006"/>
              </a:lnSpc>
              <a:spcBef>
                <a:spcPts val="0"/>
              </a:spcBef>
              <a:spcAft>
                <a:spcPts val="0"/>
              </a:spcAft>
              <a:buClr>
                <a:srgbClr val="F1EDE2"/>
              </a:buClr>
              <a:buSzPts val="3287"/>
              <a:buFont typeface="Arial"/>
              <a:buAutoNum type="arabicPeriod"/>
            </a:pPr>
            <a:r>
              <a:rPr b="0" i="0" lang="en-US" sz="3287" u="none" cap="none" strike="noStrike">
                <a:solidFill>
                  <a:srgbClr val="F1EDE2"/>
                </a:solidFill>
                <a:latin typeface="Arial"/>
                <a:ea typeface="Arial"/>
                <a:cs typeface="Arial"/>
                <a:sym typeface="Arial"/>
              </a:rPr>
              <a:t>Tertib Sosial.</a:t>
            </a:r>
            <a:endParaRPr/>
          </a:p>
        </p:txBody>
      </p:sp>
      <p:sp>
        <p:nvSpPr>
          <p:cNvPr id="167" name="Google Shape;167;p3"/>
          <p:cNvSpPr/>
          <p:nvPr/>
        </p:nvSpPr>
        <p:spPr>
          <a:xfrm>
            <a:off x="15276647" y="2761820"/>
            <a:ext cx="1267289" cy="1216598"/>
          </a:xfrm>
          <a:custGeom>
            <a:rect b="b" l="l" r="r" t="t"/>
            <a:pathLst>
              <a:path extrusionOk="0" h="1216598" w="1267289">
                <a:moveTo>
                  <a:pt x="0" y="0"/>
                </a:moveTo>
                <a:lnTo>
                  <a:pt x="1267289" y="0"/>
                </a:lnTo>
                <a:lnTo>
                  <a:pt x="1267289" y="1216598"/>
                </a:lnTo>
                <a:lnTo>
                  <a:pt x="0" y="1216598"/>
                </a:lnTo>
                <a:lnTo>
                  <a:pt x="0" y="0"/>
                </a:lnTo>
                <a:close/>
              </a:path>
            </a:pathLst>
          </a:custGeom>
          <a:blipFill rotWithShape="1">
            <a:blip r:embed="rId5">
              <a:alphaModFix/>
            </a:blip>
            <a:stretch>
              <a:fillRect b="0" l="0" r="0" t="0"/>
            </a:stretch>
          </a:blipFill>
          <a:ln>
            <a:noFill/>
          </a:ln>
        </p:spPr>
      </p:sp>
      <p:sp>
        <p:nvSpPr>
          <p:cNvPr id="168" name="Google Shape;168;p3"/>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172" name="Shape 172"/>
        <p:cNvGrpSpPr/>
        <p:nvPr/>
      </p:nvGrpSpPr>
      <p:grpSpPr>
        <a:xfrm>
          <a:off x="0" y="0"/>
          <a:ext cx="0" cy="0"/>
          <a:chOff x="0" y="0"/>
          <a:chExt cx="0" cy="0"/>
        </a:xfrm>
      </p:grpSpPr>
      <p:grpSp>
        <p:nvGrpSpPr>
          <p:cNvPr id="173" name="Google Shape;173;p4"/>
          <p:cNvGrpSpPr/>
          <p:nvPr/>
        </p:nvGrpSpPr>
        <p:grpSpPr>
          <a:xfrm>
            <a:off x="-1614662" y="-235831"/>
            <a:ext cx="21517324" cy="10758662"/>
            <a:chOff x="0" y="0"/>
            <a:chExt cx="28689765" cy="14344882"/>
          </a:xfrm>
        </p:grpSpPr>
        <p:sp>
          <p:nvSpPr>
            <p:cNvPr id="174" name="Google Shape;174;p4"/>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75" name="Google Shape;175;p4"/>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76" name="Google Shape;176;p4"/>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77" name="Google Shape;177;p4"/>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78" name="Google Shape;178;p4"/>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179" name="Google Shape;179;p4"/>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180" name="Google Shape;180;p4"/>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181" name="Google Shape;181;p4"/>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182" name="Google Shape;182;p4"/>
          <p:cNvGrpSpPr/>
          <p:nvPr/>
        </p:nvGrpSpPr>
        <p:grpSpPr>
          <a:xfrm>
            <a:off x="15066413" y="612752"/>
            <a:ext cx="2065807" cy="819705"/>
            <a:chOff x="0" y="-38100"/>
            <a:chExt cx="1120221" cy="444500"/>
          </a:xfrm>
        </p:grpSpPr>
        <p:sp>
          <p:nvSpPr>
            <p:cNvPr id="183" name="Google Shape;183;p4"/>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4"/>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5" name="Google Shape;185;p4"/>
          <p:cNvSpPr txBox="1"/>
          <p:nvPr/>
        </p:nvSpPr>
        <p:spPr>
          <a:xfrm>
            <a:off x="0" y="1619821"/>
            <a:ext cx="13283198" cy="1087805"/>
          </a:xfrm>
          <a:prstGeom prst="rect">
            <a:avLst/>
          </a:prstGeom>
          <a:noFill/>
          <a:ln>
            <a:noFill/>
          </a:ln>
        </p:spPr>
        <p:txBody>
          <a:bodyPr anchorCtr="0" anchor="t" bIns="0" lIns="0" spcFirstLastPara="1" rIns="0" wrap="square" tIns="0">
            <a:spAutoFit/>
          </a:bodyPr>
          <a:lstStyle/>
          <a:p>
            <a:pPr indent="-1036320" lvl="1" marL="2072640" marR="0" rtl="0" algn="l">
              <a:lnSpc>
                <a:spcPct val="80000"/>
              </a:lnSpc>
              <a:spcBef>
                <a:spcPts val="0"/>
              </a:spcBef>
              <a:spcAft>
                <a:spcPts val="0"/>
              </a:spcAft>
              <a:buClr>
                <a:srgbClr val="3A3E61"/>
              </a:buClr>
              <a:buSzPts val="9600"/>
              <a:buFont typeface="Arial"/>
              <a:buAutoNum type="arabicPeriod"/>
            </a:pPr>
            <a:r>
              <a:rPr b="0" i="0" lang="en-US" sz="9600" u="none" cap="none" strike="noStrike">
                <a:solidFill>
                  <a:srgbClr val="3A3E61"/>
                </a:solidFill>
                <a:latin typeface="Arial"/>
                <a:ea typeface="Arial"/>
                <a:cs typeface="Arial"/>
                <a:sym typeface="Arial"/>
              </a:rPr>
              <a:t>Tertib Bangunan</a:t>
            </a:r>
            <a:endParaRPr/>
          </a:p>
        </p:txBody>
      </p:sp>
      <p:sp>
        <p:nvSpPr>
          <p:cNvPr id="186" name="Google Shape;186;p4"/>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187" name="Google Shape;187;p4"/>
          <p:cNvGrpSpPr/>
          <p:nvPr/>
        </p:nvGrpSpPr>
        <p:grpSpPr>
          <a:xfrm>
            <a:off x="16543936" y="646641"/>
            <a:ext cx="822187" cy="822187"/>
            <a:chOff x="0" y="0"/>
            <a:chExt cx="812800" cy="812800"/>
          </a:xfrm>
        </p:grpSpPr>
        <p:sp>
          <p:nvSpPr>
            <p:cNvPr id="188" name="Google Shape;188;p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4"/>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0" name="Google Shape;190;p4"/>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04</a:t>
            </a:r>
            <a:endParaRPr/>
          </a:p>
        </p:txBody>
      </p:sp>
      <p:sp>
        <p:nvSpPr>
          <p:cNvPr id="191" name="Google Shape;191;p4"/>
          <p:cNvSpPr txBox="1"/>
          <p:nvPr/>
        </p:nvSpPr>
        <p:spPr>
          <a:xfrm>
            <a:off x="1028700" y="3833300"/>
            <a:ext cx="7702800" cy="4242600"/>
          </a:xfrm>
          <a:prstGeom prst="rect">
            <a:avLst/>
          </a:prstGeom>
          <a:noFill/>
          <a:ln>
            <a:noFill/>
          </a:ln>
        </p:spPr>
        <p:txBody>
          <a:bodyPr anchorCtr="0" anchor="t" bIns="0" lIns="0" spcFirstLastPara="1" rIns="0" wrap="square" tIns="0">
            <a:spAutoFit/>
          </a:bodyPr>
          <a:lstStyle/>
          <a:p>
            <a:pPr indent="-323850" lvl="1" marL="647700" marR="0" rtl="0" algn="l">
              <a:lnSpc>
                <a:spcPct val="116966"/>
              </a:lnSpc>
              <a:spcBef>
                <a:spcPts val="0"/>
              </a:spcBef>
              <a:spcAft>
                <a:spcPts val="0"/>
              </a:spcAft>
              <a:buClr>
                <a:srgbClr val="3A3E61"/>
              </a:buClr>
              <a:buSzPts val="3000"/>
              <a:buFont typeface="Arial"/>
              <a:buChar char="•"/>
            </a:pPr>
            <a:r>
              <a:rPr b="0" i="0" lang="en-US" sz="3000" u="none" cap="none" strike="noStrike">
                <a:solidFill>
                  <a:srgbClr val="3A3E61"/>
                </a:solidFill>
                <a:latin typeface="Arial"/>
                <a:ea typeface="Arial"/>
                <a:cs typeface="Arial"/>
                <a:sym typeface="Arial"/>
              </a:rPr>
              <a:t>Mendirikan bangunan tanpa izin di atas fasilitas umum, Garis Sempadan Bangunan, Garis Sempadan Sungai, Garis Sampadan Pantai, atau Garis Sempadan Pagar</a:t>
            </a:r>
            <a:endParaRPr/>
          </a:p>
          <a:p>
            <a:pPr indent="-323850" lvl="1" marL="647700" marR="0" rtl="0" algn="just">
              <a:lnSpc>
                <a:spcPct val="116966"/>
              </a:lnSpc>
              <a:spcBef>
                <a:spcPts val="0"/>
              </a:spcBef>
              <a:spcAft>
                <a:spcPts val="0"/>
              </a:spcAft>
              <a:buClr>
                <a:srgbClr val="3A3E61"/>
              </a:buClr>
              <a:buSzPts val="3000"/>
              <a:buFont typeface="Arial"/>
              <a:buChar char="•"/>
            </a:pPr>
            <a:r>
              <a:rPr b="0" i="0" lang="en-US" sz="3000" u="none" cap="none" strike="noStrike">
                <a:solidFill>
                  <a:srgbClr val="3A3E61"/>
                </a:solidFill>
                <a:latin typeface="Arial"/>
                <a:ea typeface="Arial"/>
                <a:cs typeface="Arial"/>
                <a:sym typeface="Arial"/>
              </a:rPr>
              <a:t>mendirikan bangunan pada ruang milik jalan, sungai, bozem, taman, dan jalur hijau</a:t>
            </a:r>
            <a:endParaRPr/>
          </a:p>
        </p:txBody>
      </p:sp>
      <p:sp>
        <p:nvSpPr>
          <p:cNvPr id="192" name="Google Shape;192;p4"/>
          <p:cNvSpPr txBox="1"/>
          <p:nvPr/>
        </p:nvSpPr>
        <p:spPr>
          <a:xfrm>
            <a:off x="1028700" y="3190049"/>
            <a:ext cx="7422600" cy="5172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4200" u="none" cap="none" strike="noStrike">
                <a:solidFill>
                  <a:srgbClr val="3A3E61"/>
                </a:solidFill>
                <a:latin typeface="Arial"/>
                <a:ea typeface="Arial"/>
                <a:cs typeface="Arial"/>
                <a:sym typeface="Arial"/>
              </a:rPr>
              <a:t>Pasal 4 - Larangan Umum</a:t>
            </a:r>
            <a:endParaRPr/>
          </a:p>
        </p:txBody>
      </p:sp>
      <p:sp>
        <p:nvSpPr>
          <p:cNvPr id="193" name="Google Shape;193;p4"/>
          <p:cNvSpPr txBox="1"/>
          <p:nvPr/>
        </p:nvSpPr>
        <p:spPr>
          <a:xfrm>
            <a:off x="9556650" y="4098701"/>
            <a:ext cx="7702650" cy="1546786"/>
          </a:xfrm>
          <a:prstGeom prst="rect">
            <a:avLst/>
          </a:prstGeom>
          <a:noFill/>
          <a:ln>
            <a:noFill/>
          </a:ln>
        </p:spPr>
        <p:txBody>
          <a:bodyPr anchorCtr="0" anchor="t" bIns="0" lIns="0" spcFirstLastPara="1" rIns="0" wrap="square" tIns="0">
            <a:spAutoFit/>
          </a:bodyPr>
          <a:lstStyle/>
          <a:p>
            <a:pPr indent="0" lvl="0" marL="0" marR="0" rtl="0" algn="just">
              <a:lnSpc>
                <a:spcPct val="116999"/>
              </a:lnSpc>
              <a:spcBef>
                <a:spcPts val="0"/>
              </a:spcBef>
              <a:spcAft>
                <a:spcPts val="0"/>
              </a:spcAft>
              <a:buNone/>
            </a:pPr>
            <a:r>
              <a:rPr b="0" i="0" lang="en-US" sz="3500" u="none" cap="none" strike="noStrike">
                <a:solidFill>
                  <a:srgbClr val="3A3E61"/>
                </a:solidFill>
                <a:latin typeface="Arial"/>
                <a:ea typeface="Arial"/>
                <a:cs typeface="Arial"/>
                <a:sym typeface="Arial"/>
              </a:rPr>
              <a:t>Larangan membangun Menara dan/atau Tower Komunikasi tanpa izin</a:t>
            </a:r>
            <a:endParaRPr/>
          </a:p>
        </p:txBody>
      </p:sp>
      <p:sp>
        <p:nvSpPr>
          <p:cNvPr id="194" name="Google Shape;194;p4"/>
          <p:cNvSpPr txBox="1"/>
          <p:nvPr/>
        </p:nvSpPr>
        <p:spPr>
          <a:xfrm>
            <a:off x="9556650" y="3609116"/>
            <a:ext cx="6417148" cy="480035"/>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4200" u="none" cap="none" strike="noStrike">
                <a:solidFill>
                  <a:srgbClr val="3A3E61"/>
                </a:solidFill>
                <a:latin typeface="Arial"/>
                <a:ea typeface="Arial"/>
                <a:cs typeface="Arial"/>
                <a:sym typeface="Arial"/>
              </a:rPr>
              <a:t>Pasal 5</a:t>
            </a:r>
            <a:endParaRPr/>
          </a:p>
        </p:txBody>
      </p:sp>
      <p:sp>
        <p:nvSpPr>
          <p:cNvPr id="195" name="Google Shape;195;p4"/>
          <p:cNvSpPr/>
          <p:nvPr/>
        </p:nvSpPr>
        <p:spPr>
          <a:xfrm rot="-1422372">
            <a:off x="11787810" y="483477"/>
            <a:ext cx="1954828" cy="1897960"/>
          </a:xfrm>
          <a:custGeom>
            <a:rect b="b" l="l" r="r" t="t"/>
            <a:pathLst>
              <a:path extrusionOk="0" h="1897960" w="1954828">
                <a:moveTo>
                  <a:pt x="0" y="0"/>
                </a:moveTo>
                <a:lnTo>
                  <a:pt x="1954828" y="0"/>
                </a:lnTo>
                <a:lnTo>
                  <a:pt x="1954828" y="1897960"/>
                </a:lnTo>
                <a:lnTo>
                  <a:pt x="0" y="1897960"/>
                </a:lnTo>
                <a:lnTo>
                  <a:pt x="0" y="0"/>
                </a:lnTo>
                <a:close/>
              </a:path>
            </a:pathLst>
          </a:custGeom>
          <a:blipFill rotWithShape="1">
            <a:blip r:embed="rId4">
              <a:alphaModFix/>
            </a:blip>
            <a:stretch>
              <a:fillRect b="0" l="0" r="0" t="0"/>
            </a:stretch>
          </a:blipFill>
          <a:ln>
            <a:noFill/>
          </a:ln>
        </p:spPr>
      </p:sp>
      <p:sp>
        <p:nvSpPr>
          <p:cNvPr id="196" name="Google Shape;196;p4"/>
          <p:cNvSpPr txBox="1"/>
          <p:nvPr/>
        </p:nvSpPr>
        <p:spPr>
          <a:xfrm>
            <a:off x="1028700" y="8126558"/>
            <a:ext cx="16337423" cy="89911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4200" u="none" cap="none" strike="noStrike">
                <a:solidFill>
                  <a:srgbClr val="3A3E61"/>
                </a:solidFill>
                <a:latin typeface="Arial"/>
                <a:ea typeface="Arial"/>
                <a:cs typeface="Arial"/>
                <a:sym typeface="Arial"/>
              </a:rPr>
              <a:t>PERATURAN WALI KOTA NOMOR 3 TAHUN 2021 TENTANG GARIS SEMPADAN</a:t>
            </a:r>
            <a:endParaRPr/>
          </a:p>
        </p:txBody>
      </p:sp>
      <p:sp>
        <p:nvSpPr>
          <p:cNvPr id="197" name="Google Shape;197;p4"/>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201" name="Shape 201"/>
        <p:cNvGrpSpPr/>
        <p:nvPr/>
      </p:nvGrpSpPr>
      <p:grpSpPr>
        <a:xfrm>
          <a:off x="0" y="0"/>
          <a:ext cx="0" cy="0"/>
          <a:chOff x="0" y="0"/>
          <a:chExt cx="0" cy="0"/>
        </a:xfrm>
      </p:grpSpPr>
      <p:grpSp>
        <p:nvGrpSpPr>
          <p:cNvPr id="202" name="Google Shape;202;p5"/>
          <p:cNvGrpSpPr/>
          <p:nvPr/>
        </p:nvGrpSpPr>
        <p:grpSpPr>
          <a:xfrm>
            <a:off x="-1614662" y="-235831"/>
            <a:ext cx="21517324" cy="10758662"/>
            <a:chOff x="0" y="0"/>
            <a:chExt cx="28689765" cy="14344882"/>
          </a:xfrm>
        </p:grpSpPr>
        <p:sp>
          <p:nvSpPr>
            <p:cNvPr id="203" name="Google Shape;203;p5"/>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04" name="Google Shape;204;p5"/>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05" name="Google Shape;205;p5"/>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06" name="Google Shape;206;p5"/>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07" name="Google Shape;207;p5"/>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208" name="Google Shape;208;p5"/>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209" name="Google Shape;209;p5"/>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10" name="Google Shape;210;p5"/>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211" name="Google Shape;211;p5"/>
          <p:cNvGrpSpPr/>
          <p:nvPr/>
        </p:nvGrpSpPr>
        <p:grpSpPr>
          <a:xfrm>
            <a:off x="15066413" y="612752"/>
            <a:ext cx="2065807" cy="819705"/>
            <a:chOff x="0" y="-38100"/>
            <a:chExt cx="1120221" cy="444500"/>
          </a:xfrm>
        </p:grpSpPr>
        <p:sp>
          <p:nvSpPr>
            <p:cNvPr id="212" name="Google Shape;212;p5"/>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5"/>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4" name="Google Shape;214;p5"/>
          <p:cNvGrpSpPr/>
          <p:nvPr/>
        </p:nvGrpSpPr>
        <p:grpSpPr>
          <a:xfrm>
            <a:off x="16543936" y="646641"/>
            <a:ext cx="822187" cy="822187"/>
            <a:chOff x="0" y="0"/>
            <a:chExt cx="812800" cy="812800"/>
          </a:xfrm>
        </p:grpSpPr>
        <p:sp>
          <p:nvSpPr>
            <p:cNvPr id="215" name="Google Shape;215;p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5"/>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7" name="Google Shape;217;p5"/>
          <p:cNvSpPr/>
          <p:nvPr/>
        </p:nvSpPr>
        <p:spPr>
          <a:xfrm>
            <a:off x="3682785" y="2755376"/>
            <a:ext cx="10922430" cy="2866465"/>
          </a:xfrm>
          <a:custGeom>
            <a:rect b="b" l="l" r="r" t="t"/>
            <a:pathLst>
              <a:path extrusionOk="0" h="2866465" w="10922430">
                <a:moveTo>
                  <a:pt x="0" y="0"/>
                </a:moveTo>
                <a:lnTo>
                  <a:pt x="10922430" y="0"/>
                </a:lnTo>
                <a:lnTo>
                  <a:pt x="10922430" y="2866465"/>
                </a:lnTo>
                <a:lnTo>
                  <a:pt x="0" y="2866465"/>
                </a:lnTo>
                <a:lnTo>
                  <a:pt x="0" y="0"/>
                </a:lnTo>
                <a:close/>
              </a:path>
            </a:pathLst>
          </a:custGeom>
          <a:blipFill rotWithShape="1">
            <a:blip r:embed="rId4">
              <a:alphaModFix/>
            </a:blip>
            <a:stretch>
              <a:fillRect b="0" l="0" r="0" t="-204943"/>
            </a:stretch>
          </a:blipFill>
          <a:ln>
            <a:noFill/>
          </a:ln>
        </p:spPr>
      </p:sp>
      <p:sp>
        <p:nvSpPr>
          <p:cNvPr id="218" name="Google Shape;218;p5"/>
          <p:cNvSpPr txBox="1"/>
          <p:nvPr/>
        </p:nvSpPr>
        <p:spPr>
          <a:xfrm>
            <a:off x="609810" y="1209281"/>
            <a:ext cx="14399453" cy="1314400"/>
          </a:xfrm>
          <a:prstGeom prst="rect">
            <a:avLst/>
          </a:prstGeom>
          <a:noFill/>
          <a:ln>
            <a:noFill/>
          </a:ln>
        </p:spPr>
        <p:txBody>
          <a:bodyPr anchorCtr="0" anchor="t" bIns="0" lIns="0" spcFirstLastPara="1" rIns="0" wrap="square" tIns="0">
            <a:spAutoFit/>
          </a:bodyPr>
          <a:lstStyle/>
          <a:p>
            <a:pPr indent="-647700" lvl="1" marL="1295400" marR="0" rtl="0" algn="l">
              <a:lnSpc>
                <a:spcPct val="80000"/>
              </a:lnSpc>
              <a:spcBef>
                <a:spcPts val="0"/>
              </a:spcBef>
              <a:spcAft>
                <a:spcPts val="0"/>
              </a:spcAft>
              <a:buClr>
                <a:srgbClr val="3A3E61"/>
              </a:buClr>
              <a:buSzPts val="6000"/>
              <a:buFont typeface="Arial"/>
              <a:buAutoNum type="arabicPeriod"/>
            </a:pPr>
            <a:r>
              <a:rPr b="0" i="0" lang="en-US" sz="6000" u="none" cap="none" strike="noStrike">
                <a:solidFill>
                  <a:srgbClr val="3A3E61"/>
                </a:solidFill>
                <a:latin typeface="Arial"/>
                <a:ea typeface="Arial"/>
                <a:cs typeface="Arial"/>
                <a:sym typeface="Arial"/>
              </a:rPr>
              <a:t>TERTIB LALU LINTAS, ANGKUTAN JALAN &amp; FASILITAS UMUM</a:t>
            </a:r>
            <a:endParaRPr/>
          </a:p>
        </p:txBody>
      </p:sp>
      <p:sp>
        <p:nvSpPr>
          <p:cNvPr id="219" name="Google Shape;219;p5"/>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sp>
        <p:nvSpPr>
          <p:cNvPr id="220" name="Google Shape;220;p5"/>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05</a:t>
            </a:r>
            <a:endParaRPr/>
          </a:p>
        </p:txBody>
      </p:sp>
      <p:sp>
        <p:nvSpPr>
          <p:cNvPr id="221" name="Google Shape;221;p5"/>
          <p:cNvSpPr txBox="1"/>
          <p:nvPr/>
        </p:nvSpPr>
        <p:spPr>
          <a:xfrm>
            <a:off x="1028700" y="6883191"/>
            <a:ext cx="7396993" cy="656463"/>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Larangan berjualan menggunakan kendaraan yang diparkir di jalan, bahu jalan, trotoar atau jembatan.</a:t>
            </a:r>
            <a:endParaRPr/>
          </a:p>
        </p:txBody>
      </p:sp>
      <p:sp>
        <p:nvSpPr>
          <p:cNvPr id="222" name="Google Shape;222;p5"/>
          <p:cNvSpPr txBox="1"/>
          <p:nvPr/>
        </p:nvSpPr>
        <p:spPr>
          <a:xfrm>
            <a:off x="1028700" y="6383841"/>
            <a:ext cx="6417148" cy="36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3000" u="none" cap="none" strike="noStrike">
                <a:solidFill>
                  <a:srgbClr val="3A3E61"/>
                </a:solidFill>
                <a:latin typeface="Arial"/>
                <a:ea typeface="Arial"/>
                <a:cs typeface="Arial"/>
                <a:sym typeface="Arial"/>
              </a:rPr>
              <a:t>Pasal 8 ayat 1 huruf c</a:t>
            </a:r>
            <a:endParaRPr/>
          </a:p>
        </p:txBody>
      </p:sp>
      <p:sp>
        <p:nvSpPr>
          <p:cNvPr id="223" name="Google Shape;223;p5"/>
          <p:cNvSpPr txBox="1"/>
          <p:nvPr/>
        </p:nvSpPr>
        <p:spPr>
          <a:xfrm>
            <a:off x="1110734" y="8467629"/>
            <a:ext cx="7396993" cy="989838"/>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Larangan memarkir kendaraan di trotoar yang mengganggu keindahan, ketertiban, dan kelancaran lalu lintas.</a:t>
            </a:r>
            <a:endParaRPr/>
          </a:p>
        </p:txBody>
      </p:sp>
      <p:sp>
        <p:nvSpPr>
          <p:cNvPr id="224" name="Google Shape;224;p5"/>
          <p:cNvSpPr txBox="1"/>
          <p:nvPr/>
        </p:nvSpPr>
        <p:spPr>
          <a:xfrm>
            <a:off x="1110734" y="7968279"/>
            <a:ext cx="6417148" cy="36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3000" u="none" cap="none" strike="noStrike">
                <a:solidFill>
                  <a:srgbClr val="3A3E61"/>
                </a:solidFill>
                <a:latin typeface="Arial"/>
                <a:ea typeface="Arial"/>
                <a:cs typeface="Arial"/>
                <a:sym typeface="Arial"/>
              </a:rPr>
              <a:t>Pasal 8 ayat 1 huruf g</a:t>
            </a:r>
            <a:endParaRPr/>
          </a:p>
        </p:txBody>
      </p:sp>
      <p:sp>
        <p:nvSpPr>
          <p:cNvPr id="225" name="Google Shape;225;p5"/>
          <p:cNvSpPr txBox="1"/>
          <p:nvPr/>
        </p:nvSpPr>
        <p:spPr>
          <a:xfrm>
            <a:off x="9924963" y="6883191"/>
            <a:ext cx="7396993" cy="656463"/>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Larangan berusaha di Fasilitas Umum dan pengaturan parkir tanpa izin dari Dinas Pehubungan.</a:t>
            </a:r>
            <a:endParaRPr/>
          </a:p>
        </p:txBody>
      </p:sp>
      <p:sp>
        <p:nvSpPr>
          <p:cNvPr id="226" name="Google Shape;226;p5"/>
          <p:cNvSpPr txBox="1"/>
          <p:nvPr/>
        </p:nvSpPr>
        <p:spPr>
          <a:xfrm>
            <a:off x="9924963" y="6383841"/>
            <a:ext cx="6417148" cy="36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3000" u="none" cap="none" strike="noStrike">
                <a:solidFill>
                  <a:srgbClr val="3A3E61"/>
                </a:solidFill>
                <a:latin typeface="Arial"/>
                <a:ea typeface="Arial"/>
                <a:cs typeface="Arial"/>
                <a:sym typeface="Arial"/>
              </a:rPr>
              <a:t>Pasal 8 ayat 2 huruf a dan c</a:t>
            </a:r>
            <a:endParaRPr/>
          </a:p>
        </p:txBody>
      </p:sp>
      <p:sp>
        <p:nvSpPr>
          <p:cNvPr id="227" name="Google Shape;227;p5"/>
          <p:cNvSpPr/>
          <p:nvPr/>
        </p:nvSpPr>
        <p:spPr>
          <a:xfrm>
            <a:off x="13934016" y="4857089"/>
            <a:ext cx="1491148" cy="1431502"/>
          </a:xfrm>
          <a:custGeom>
            <a:rect b="b" l="l" r="r" t="t"/>
            <a:pathLst>
              <a:path extrusionOk="0" h="1431502" w="1491148">
                <a:moveTo>
                  <a:pt x="0" y="0"/>
                </a:moveTo>
                <a:lnTo>
                  <a:pt x="1491148" y="0"/>
                </a:lnTo>
                <a:lnTo>
                  <a:pt x="1491148" y="1431502"/>
                </a:lnTo>
                <a:lnTo>
                  <a:pt x="0" y="1431502"/>
                </a:lnTo>
                <a:lnTo>
                  <a:pt x="0" y="0"/>
                </a:lnTo>
                <a:close/>
              </a:path>
            </a:pathLst>
          </a:custGeom>
          <a:blipFill rotWithShape="1">
            <a:blip r:embed="rId5">
              <a:alphaModFix/>
            </a:blip>
            <a:stretch>
              <a:fillRect b="0" l="0" r="0" t="0"/>
            </a:stretch>
          </a:blipFill>
          <a:ln>
            <a:noFill/>
          </a:ln>
        </p:spPr>
      </p:sp>
      <p:sp>
        <p:nvSpPr>
          <p:cNvPr id="228" name="Google Shape;228;p5"/>
          <p:cNvSpPr txBox="1"/>
          <p:nvPr/>
        </p:nvSpPr>
        <p:spPr>
          <a:xfrm>
            <a:off x="9924963" y="8601837"/>
            <a:ext cx="7396993" cy="656463"/>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Larangan merusak trotoar/drainase tanpa izin Wali Kota atau Dinas Pekerjaan Umum.</a:t>
            </a:r>
            <a:endParaRPr/>
          </a:p>
        </p:txBody>
      </p:sp>
      <p:sp>
        <p:nvSpPr>
          <p:cNvPr id="229" name="Google Shape;229;p5"/>
          <p:cNvSpPr txBox="1"/>
          <p:nvPr/>
        </p:nvSpPr>
        <p:spPr>
          <a:xfrm>
            <a:off x="9924963" y="8102487"/>
            <a:ext cx="6417148" cy="36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3000" u="none" cap="none" strike="noStrike">
                <a:solidFill>
                  <a:srgbClr val="3A3E61"/>
                </a:solidFill>
                <a:latin typeface="Arial"/>
                <a:ea typeface="Arial"/>
                <a:cs typeface="Arial"/>
                <a:sym typeface="Arial"/>
              </a:rPr>
              <a:t>Pasal 8 ayat 2 huruf j</a:t>
            </a:r>
            <a:endParaRPr/>
          </a:p>
        </p:txBody>
      </p:sp>
      <p:sp>
        <p:nvSpPr>
          <p:cNvPr id="230" name="Google Shape;230;p5"/>
          <p:cNvSpPr txBox="1"/>
          <p:nvPr/>
        </p:nvSpPr>
        <p:spPr>
          <a:xfrm>
            <a:off x="10641182" y="9934906"/>
            <a:ext cx="7206187" cy="352094"/>
          </a:xfrm>
          <a:prstGeom prst="rect">
            <a:avLst/>
          </a:prstGeom>
          <a:noFill/>
          <a:ln>
            <a:noFill/>
          </a:ln>
        </p:spPr>
        <p:txBody>
          <a:bodyPr anchorCtr="0" anchor="t" bIns="0" lIns="0" spcFirstLastPara="1" rIns="0" wrap="square" tIns="0">
            <a:spAutoFit/>
          </a:bodyPr>
          <a:lstStyle/>
          <a:p>
            <a:pPr indent="0" lvl="0" marL="0" marR="0" rtl="0" algn="l">
              <a:lnSpc>
                <a:spcPct val="116999"/>
              </a:lnSpc>
              <a:spcBef>
                <a:spcPts val="0"/>
              </a:spcBef>
              <a:spcAft>
                <a:spcPts val="0"/>
              </a:spcAft>
              <a:buNone/>
            </a:pPr>
            <a:r>
              <a:rPr b="1" i="0" lang="en-US" sz="2400"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234" name="Shape 234"/>
        <p:cNvGrpSpPr/>
        <p:nvPr/>
      </p:nvGrpSpPr>
      <p:grpSpPr>
        <a:xfrm>
          <a:off x="0" y="0"/>
          <a:ext cx="0" cy="0"/>
          <a:chOff x="0" y="0"/>
          <a:chExt cx="0" cy="0"/>
        </a:xfrm>
      </p:grpSpPr>
      <p:grpSp>
        <p:nvGrpSpPr>
          <p:cNvPr id="235" name="Google Shape;235;p6"/>
          <p:cNvGrpSpPr/>
          <p:nvPr/>
        </p:nvGrpSpPr>
        <p:grpSpPr>
          <a:xfrm>
            <a:off x="-1614662" y="-235831"/>
            <a:ext cx="21517324" cy="10758662"/>
            <a:chOff x="0" y="0"/>
            <a:chExt cx="28689765" cy="14344882"/>
          </a:xfrm>
        </p:grpSpPr>
        <p:sp>
          <p:nvSpPr>
            <p:cNvPr id="236" name="Google Shape;236;p6"/>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37" name="Google Shape;237;p6"/>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38" name="Google Shape;238;p6"/>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39" name="Google Shape;239;p6"/>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40" name="Google Shape;240;p6"/>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241" name="Google Shape;241;p6"/>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242" name="Google Shape;242;p6"/>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43" name="Google Shape;243;p6"/>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244" name="Google Shape;244;p6"/>
          <p:cNvGrpSpPr/>
          <p:nvPr/>
        </p:nvGrpSpPr>
        <p:grpSpPr>
          <a:xfrm>
            <a:off x="15066413" y="612752"/>
            <a:ext cx="2065807" cy="819705"/>
            <a:chOff x="0" y="-38100"/>
            <a:chExt cx="1120221" cy="444500"/>
          </a:xfrm>
        </p:grpSpPr>
        <p:sp>
          <p:nvSpPr>
            <p:cNvPr id="245" name="Google Shape;245;p6"/>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6"/>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7" name="Google Shape;247;p6"/>
          <p:cNvSpPr/>
          <p:nvPr/>
        </p:nvSpPr>
        <p:spPr>
          <a:xfrm>
            <a:off x="1192768" y="2480886"/>
            <a:ext cx="7232927" cy="3433926"/>
          </a:xfrm>
          <a:custGeom>
            <a:rect b="b" l="l" r="r" t="t"/>
            <a:pathLst>
              <a:path extrusionOk="0" h="12497963" w="26324629">
                <a:moveTo>
                  <a:pt x="26324629" y="10537025"/>
                </a:moveTo>
                <a:cubicBezTo>
                  <a:pt x="16419007" y="11891145"/>
                  <a:pt x="6075200" y="12370780"/>
                  <a:pt x="0" y="12497963"/>
                </a:cubicBezTo>
                <a:lnTo>
                  <a:pt x="0" y="0"/>
                </a:lnTo>
                <a:lnTo>
                  <a:pt x="26324629" y="0"/>
                </a:lnTo>
              </a:path>
            </a:pathLst>
          </a:custGeom>
          <a:blipFill rotWithShape="1">
            <a:blip r:embed="rId4">
              <a:alphaModFix/>
            </a:blip>
            <a:stretch>
              <a:fillRect b="-34252" l="0" r="0" t="-34252"/>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6"/>
          <p:cNvSpPr/>
          <p:nvPr/>
        </p:nvSpPr>
        <p:spPr>
          <a:xfrm>
            <a:off x="9862307" y="2480886"/>
            <a:ext cx="7459649" cy="3433926"/>
          </a:xfrm>
          <a:custGeom>
            <a:rect b="b" l="l" r="r" t="t"/>
            <a:pathLst>
              <a:path extrusionOk="0" h="12497963" w="27149800">
                <a:moveTo>
                  <a:pt x="27149800" y="10537025"/>
                </a:moveTo>
                <a:cubicBezTo>
                  <a:pt x="16933676" y="11891145"/>
                  <a:pt x="6265633" y="12370780"/>
                  <a:pt x="0" y="12497963"/>
                </a:cubicBezTo>
                <a:lnTo>
                  <a:pt x="0" y="0"/>
                </a:lnTo>
                <a:lnTo>
                  <a:pt x="27149800" y="0"/>
                </a:lnTo>
              </a:path>
            </a:pathLst>
          </a:custGeom>
          <a:blipFill rotWithShape="1">
            <a:blip r:embed="rId5">
              <a:alphaModFix/>
            </a:blip>
            <a:stretch>
              <a:fillRect b="-36893" l="0" r="0" t="-36893"/>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6"/>
          <p:cNvSpPr txBox="1"/>
          <p:nvPr/>
        </p:nvSpPr>
        <p:spPr>
          <a:xfrm>
            <a:off x="609810" y="1037654"/>
            <a:ext cx="16756313" cy="1261844"/>
          </a:xfrm>
          <a:prstGeom prst="rect">
            <a:avLst/>
          </a:prstGeom>
          <a:noFill/>
          <a:ln>
            <a:noFill/>
          </a:ln>
        </p:spPr>
        <p:txBody>
          <a:bodyPr anchorCtr="0" anchor="t" bIns="0" lIns="0" spcFirstLastPara="1" rIns="0" wrap="square" tIns="0">
            <a:spAutoFit/>
          </a:bodyPr>
          <a:lstStyle/>
          <a:p>
            <a:pPr indent="-636904" lvl="1" marL="1273807" marR="0" rtl="0" algn="l">
              <a:lnSpc>
                <a:spcPct val="79996"/>
              </a:lnSpc>
              <a:spcBef>
                <a:spcPts val="0"/>
              </a:spcBef>
              <a:spcAft>
                <a:spcPts val="0"/>
              </a:spcAft>
              <a:buClr>
                <a:srgbClr val="3A3E61"/>
              </a:buClr>
              <a:buSzPts val="5899"/>
              <a:buFont typeface="Arial"/>
              <a:buAutoNum type="arabicPeriod"/>
            </a:pPr>
            <a:r>
              <a:rPr b="0" i="0" lang="en-US" sz="5899" u="none" cap="none" strike="noStrike">
                <a:solidFill>
                  <a:srgbClr val="3A3E61"/>
                </a:solidFill>
                <a:latin typeface="Arial"/>
                <a:ea typeface="Arial"/>
                <a:cs typeface="Arial"/>
                <a:sym typeface="Arial"/>
              </a:rPr>
              <a:t>TERTIB LINGKUNGAN &amp; PENCEGAHAN KEBAKARAN</a:t>
            </a:r>
            <a:endParaRPr/>
          </a:p>
        </p:txBody>
      </p:sp>
      <p:sp>
        <p:nvSpPr>
          <p:cNvPr id="250" name="Google Shape;250;p6"/>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251" name="Google Shape;251;p6"/>
          <p:cNvGrpSpPr/>
          <p:nvPr/>
        </p:nvGrpSpPr>
        <p:grpSpPr>
          <a:xfrm>
            <a:off x="16543936" y="646641"/>
            <a:ext cx="822187" cy="822187"/>
            <a:chOff x="0" y="0"/>
            <a:chExt cx="812800" cy="812800"/>
          </a:xfrm>
        </p:grpSpPr>
        <p:sp>
          <p:nvSpPr>
            <p:cNvPr id="252" name="Google Shape;252;p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6"/>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4" name="Google Shape;254;p6"/>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05</a:t>
            </a:r>
            <a:endParaRPr/>
          </a:p>
        </p:txBody>
      </p:sp>
      <p:sp>
        <p:nvSpPr>
          <p:cNvPr id="255" name="Google Shape;255;p6"/>
          <p:cNvSpPr txBox="1"/>
          <p:nvPr/>
        </p:nvSpPr>
        <p:spPr>
          <a:xfrm>
            <a:off x="1028700" y="6840396"/>
            <a:ext cx="7396993" cy="2990088"/>
          </a:xfrm>
          <a:prstGeom prst="rect">
            <a:avLst/>
          </a:prstGeom>
          <a:noFill/>
          <a:ln>
            <a:noFill/>
          </a:ln>
        </p:spPr>
        <p:txBody>
          <a:bodyPr anchorCtr="0" anchor="t" bIns="0" lIns="0" spcFirstLastPara="1" rIns="0" wrap="square" tIns="0">
            <a:spAutoFit/>
          </a:bodyPr>
          <a:lstStyle/>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Beternak sapi, kambing, kerbau, babi tanpa izin Wali Kota atau Dinas Peternakan;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Memelihara hewan yang mengganggu ketertiban umum;</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Membuat suara yang mengganggu lingkungan (kecuali peribadatan);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Membuat suara riuh mengganggu ketentraman tanpa izin Wali Kota atau Pejabat yang berwenang.</a:t>
            </a:r>
            <a:endParaRPr/>
          </a:p>
        </p:txBody>
      </p:sp>
      <p:sp>
        <p:nvSpPr>
          <p:cNvPr id="256" name="Google Shape;256;p6"/>
          <p:cNvSpPr txBox="1"/>
          <p:nvPr/>
        </p:nvSpPr>
        <p:spPr>
          <a:xfrm>
            <a:off x="1028700" y="6341046"/>
            <a:ext cx="6417148" cy="36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0" i="0" lang="en-US" sz="3000" u="none" cap="none" strike="noStrike">
                <a:solidFill>
                  <a:srgbClr val="3A3E61"/>
                </a:solidFill>
                <a:latin typeface="Arial"/>
                <a:ea typeface="Arial"/>
                <a:cs typeface="Arial"/>
                <a:sym typeface="Arial"/>
              </a:rPr>
              <a:t>Tertib Lingkungan - Pasal 15</a:t>
            </a:r>
            <a:endParaRPr/>
          </a:p>
        </p:txBody>
      </p:sp>
      <p:sp>
        <p:nvSpPr>
          <p:cNvPr id="257" name="Google Shape;257;p6"/>
          <p:cNvSpPr/>
          <p:nvPr/>
        </p:nvSpPr>
        <p:spPr>
          <a:xfrm>
            <a:off x="16513726" y="4520391"/>
            <a:ext cx="1491148" cy="1431502"/>
          </a:xfrm>
          <a:custGeom>
            <a:rect b="b" l="l" r="r" t="t"/>
            <a:pathLst>
              <a:path extrusionOk="0" h="1431502" w="1491148">
                <a:moveTo>
                  <a:pt x="0" y="0"/>
                </a:moveTo>
                <a:lnTo>
                  <a:pt x="1491148" y="0"/>
                </a:lnTo>
                <a:lnTo>
                  <a:pt x="1491148" y="1431502"/>
                </a:lnTo>
                <a:lnTo>
                  <a:pt x="0" y="1431502"/>
                </a:lnTo>
                <a:lnTo>
                  <a:pt x="0" y="0"/>
                </a:lnTo>
                <a:close/>
              </a:path>
            </a:pathLst>
          </a:custGeom>
          <a:blipFill rotWithShape="1">
            <a:blip r:embed="rId6">
              <a:alphaModFix/>
            </a:blip>
            <a:stretch>
              <a:fillRect b="0" l="0" r="0" t="0"/>
            </a:stretch>
          </a:blipFill>
          <a:ln>
            <a:noFill/>
          </a:ln>
        </p:spPr>
      </p:sp>
      <p:sp>
        <p:nvSpPr>
          <p:cNvPr id="258" name="Google Shape;258;p6"/>
          <p:cNvSpPr/>
          <p:nvPr/>
        </p:nvSpPr>
        <p:spPr>
          <a:xfrm>
            <a:off x="7764244" y="4520391"/>
            <a:ext cx="1322898" cy="1418312"/>
          </a:xfrm>
          <a:custGeom>
            <a:rect b="b" l="l" r="r" t="t"/>
            <a:pathLst>
              <a:path extrusionOk="0" h="1418312" w="1322898">
                <a:moveTo>
                  <a:pt x="0" y="0"/>
                </a:moveTo>
                <a:lnTo>
                  <a:pt x="1322898" y="0"/>
                </a:lnTo>
                <a:lnTo>
                  <a:pt x="1322898" y="1418312"/>
                </a:lnTo>
                <a:lnTo>
                  <a:pt x="0" y="1418312"/>
                </a:lnTo>
                <a:lnTo>
                  <a:pt x="0" y="0"/>
                </a:lnTo>
                <a:close/>
              </a:path>
            </a:pathLst>
          </a:custGeom>
          <a:blipFill rotWithShape="1">
            <a:blip r:embed="rId7">
              <a:alphaModFix/>
            </a:blip>
            <a:stretch>
              <a:fillRect b="0" l="0" r="0" t="0"/>
            </a:stretch>
          </a:blipFill>
          <a:ln>
            <a:noFill/>
          </a:ln>
        </p:spPr>
      </p:sp>
      <p:sp>
        <p:nvSpPr>
          <p:cNvPr id="259" name="Google Shape;259;p6"/>
          <p:cNvSpPr txBox="1"/>
          <p:nvPr/>
        </p:nvSpPr>
        <p:spPr>
          <a:xfrm>
            <a:off x="9924963" y="7310592"/>
            <a:ext cx="7396993" cy="1323213"/>
          </a:xfrm>
          <a:prstGeom prst="rect">
            <a:avLst/>
          </a:prstGeom>
          <a:noFill/>
          <a:ln>
            <a:noFill/>
          </a:ln>
        </p:spPr>
        <p:txBody>
          <a:bodyPr anchorCtr="0" anchor="t" bIns="0" lIns="0" spcFirstLastPara="1" rIns="0" wrap="square" tIns="0">
            <a:spAutoFit/>
          </a:bodyPr>
          <a:lstStyle/>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Menjual BBM secara eceran dan/atau SPBU mini di sembarang tempat tanpa izin;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Merokok atau menggunakan telepon seluler di area bertanda larangan.</a:t>
            </a:r>
            <a:endParaRPr/>
          </a:p>
        </p:txBody>
      </p:sp>
      <p:sp>
        <p:nvSpPr>
          <p:cNvPr id="260" name="Google Shape;260;p6"/>
          <p:cNvSpPr txBox="1"/>
          <p:nvPr/>
        </p:nvSpPr>
        <p:spPr>
          <a:xfrm>
            <a:off x="9924963" y="6264846"/>
            <a:ext cx="6417148" cy="845721"/>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None/>
            </a:pPr>
            <a:r>
              <a:rPr b="0" i="0" lang="en-US" sz="3000" u="none" cap="none" strike="noStrike">
                <a:solidFill>
                  <a:srgbClr val="3A3E61"/>
                </a:solidFill>
                <a:latin typeface="Arial"/>
                <a:ea typeface="Arial"/>
                <a:cs typeface="Arial"/>
                <a:sym typeface="Arial"/>
              </a:rPr>
              <a:t>Tertib Pencegahan Kebakaran - Pasal 19</a:t>
            </a:r>
            <a:endParaRPr/>
          </a:p>
        </p:txBody>
      </p:sp>
      <p:sp>
        <p:nvSpPr>
          <p:cNvPr id="261" name="Google Shape;261;p6"/>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265" name="Shape 265"/>
        <p:cNvGrpSpPr/>
        <p:nvPr/>
      </p:nvGrpSpPr>
      <p:grpSpPr>
        <a:xfrm>
          <a:off x="0" y="0"/>
          <a:ext cx="0" cy="0"/>
          <a:chOff x="0" y="0"/>
          <a:chExt cx="0" cy="0"/>
        </a:xfrm>
      </p:grpSpPr>
      <p:grpSp>
        <p:nvGrpSpPr>
          <p:cNvPr id="266" name="Google Shape;266;p7"/>
          <p:cNvGrpSpPr/>
          <p:nvPr/>
        </p:nvGrpSpPr>
        <p:grpSpPr>
          <a:xfrm>
            <a:off x="-1614662" y="-235831"/>
            <a:ext cx="21517324" cy="10758662"/>
            <a:chOff x="0" y="0"/>
            <a:chExt cx="28689765" cy="14344882"/>
          </a:xfrm>
        </p:grpSpPr>
        <p:sp>
          <p:nvSpPr>
            <p:cNvPr id="267" name="Google Shape;267;p7"/>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68" name="Google Shape;268;p7"/>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69" name="Google Shape;269;p7"/>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70" name="Google Shape;270;p7"/>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71" name="Google Shape;271;p7"/>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272" name="Google Shape;272;p7"/>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273" name="Google Shape;273;p7"/>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74" name="Google Shape;274;p7"/>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275" name="Google Shape;275;p7"/>
          <p:cNvGrpSpPr/>
          <p:nvPr/>
        </p:nvGrpSpPr>
        <p:grpSpPr>
          <a:xfrm>
            <a:off x="15066413" y="612752"/>
            <a:ext cx="2065807" cy="819705"/>
            <a:chOff x="0" y="-38100"/>
            <a:chExt cx="1120221" cy="444500"/>
          </a:xfrm>
        </p:grpSpPr>
        <p:sp>
          <p:nvSpPr>
            <p:cNvPr id="276" name="Google Shape;276;p7"/>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7"/>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8" name="Google Shape;278;p7"/>
          <p:cNvSpPr/>
          <p:nvPr/>
        </p:nvSpPr>
        <p:spPr>
          <a:xfrm>
            <a:off x="10197005" y="5227329"/>
            <a:ext cx="5902312" cy="4020739"/>
          </a:xfrm>
          <a:custGeom>
            <a:rect b="b" l="l" r="r" t="t"/>
            <a:pathLst>
              <a:path extrusionOk="0" h="622918" w="914423">
                <a:moveTo>
                  <a:pt x="30169" y="0"/>
                </a:moveTo>
                <a:lnTo>
                  <a:pt x="884254" y="0"/>
                </a:lnTo>
                <a:cubicBezTo>
                  <a:pt x="900916" y="0"/>
                  <a:pt x="914423" y="13507"/>
                  <a:pt x="914423" y="30169"/>
                </a:cubicBezTo>
                <a:lnTo>
                  <a:pt x="914423" y="592749"/>
                </a:lnTo>
                <a:cubicBezTo>
                  <a:pt x="914423" y="609411"/>
                  <a:pt x="900916" y="622918"/>
                  <a:pt x="884254" y="622918"/>
                </a:cubicBezTo>
                <a:lnTo>
                  <a:pt x="30169" y="622918"/>
                </a:lnTo>
                <a:cubicBezTo>
                  <a:pt x="13507" y="622918"/>
                  <a:pt x="0" y="609411"/>
                  <a:pt x="0" y="592749"/>
                </a:cubicBezTo>
                <a:lnTo>
                  <a:pt x="0" y="30169"/>
                </a:lnTo>
                <a:cubicBezTo>
                  <a:pt x="0" y="13507"/>
                  <a:pt x="13507" y="0"/>
                  <a:pt x="30169" y="0"/>
                </a:cubicBezTo>
                <a:close/>
              </a:path>
            </a:pathLst>
          </a:custGeom>
          <a:blipFill rotWithShape="1">
            <a:blip r:embed="rId4">
              <a:alphaModFix/>
            </a:blip>
            <a:stretch>
              <a:fillRect b="0" l="-1184" r="-1184"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7"/>
          <p:cNvSpPr/>
          <p:nvPr/>
        </p:nvSpPr>
        <p:spPr>
          <a:xfrm>
            <a:off x="1028700" y="194500"/>
            <a:ext cx="5966034" cy="3515220"/>
          </a:xfrm>
          <a:custGeom>
            <a:rect b="b" l="l" r="r" t="t"/>
            <a:pathLst>
              <a:path extrusionOk="0" h="558193" w="924250">
                <a:moveTo>
                  <a:pt x="29848" y="0"/>
                </a:moveTo>
                <a:lnTo>
                  <a:pt x="894402" y="0"/>
                </a:lnTo>
                <a:cubicBezTo>
                  <a:pt x="902319" y="0"/>
                  <a:pt x="909910" y="3145"/>
                  <a:pt x="915508" y="8742"/>
                </a:cubicBezTo>
                <a:cubicBezTo>
                  <a:pt x="921106" y="14340"/>
                  <a:pt x="924250" y="21932"/>
                  <a:pt x="924250" y="29848"/>
                </a:cubicBezTo>
                <a:lnTo>
                  <a:pt x="924250" y="528345"/>
                </a:lnTo>
                <a:cubicBezTo>
                  <a:pt x="924250" y="544829"/>
                  <a:pt x="910887" y="558193"/>
                  <a:pt x="894402" y="558193"/>
                </a:cubicBezTo>
                <a:lnTo>
                  <a:pt x="29848" y="558193"/>
                </a:lnTo>
                <a:cubicBezTo>
                  <a:pt x="21932" y="558193"/>
                  <a:pt x="14340" y="555048"/>
                  <a:pt x="8742" y="549450"/>
                </a:cubicBezTo>
                <a:cubicBezTo>
                  <a:pt x="3145" y="543853"/>
                  <a:pt x="0" y="536261"/>
                  <a:pt x="0" y="528345"/>
                </a:cubicBezTo>
                <a:lnTo>
                  <a:pt x="0" y="29848"/>
                </a:lnTo>
                <a:cubicBezTo>
                  <a:pt x="0" y="21932"/>
                  <a:pt x="3145" y="14340"/>
                  <a:pt x="8742" y="8742"/>
                </a:cubicBezTo>
                <a:cubicBezTo>
                  <a:pt x="14340" y="3145"/>
                  <a:pt x="21932" y="0"/>
                  <a:pt x="29848" y="0"/>
                </a:cubicBezTo>
                <a:close/>
              </a:path>
            </a:pathLst>
          </a:custGeom>
          <a:blipFill rotWithShape="1">
            <a:blip r:embed="rId5">
              <a:alphaModFix/>
            </a:blip>
            <a:stretch>
              <a:fillRect b="-32790" l="0" r="0" t="-3279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7"/>
          <p:cNvSpPr txBox="1"/>
          <p:nvPr/>
        </p:nvSpPr>
        <p:spPr>
          <a:xfrm>
            <a:off x="7077079" y="1829875"/>
            <a:ext cx="10182221" cy="1736576"/>
          </a:xfrm>
          <a:prstGeom prst="rect">
            <a:avLst/>
          </a:prstGeom>
          <a:noFill/>
          <a:ln>
            <a:noFill/>
          </a:ln>
        </p:spPr>
        <p:txBody>
          <a:bodyPr anchorCtr="0" anchor="t" bIns="0" lIns="0" spcFirstLastPara="1" rIns="0" wrap="square" tIns="0">
            <a:spAutoFit/>
          </a:bodyPr>
          <a:lstStyle/>
          <a:p>
            <a:pPr indent="-593724" lvl="1" marL="1187448" marR="0" rtl="0" algn="l">
              <a:lnSpc>
                <a:spcPct val="79996"/>
              </a:lnSpc>
              <a:spcBef>
                <a:spcPts val="0"/>
              </a:spcBef>
              <a:spcAft>
                <a:spcPts val="0"/>
              </a:spcAft>
              <a:buClr>
                <a:srgbClr val="3A3E61"/>
              </a:buClr>
              <a:buSzPts val="5499"/>
              <a:buFont typeface="Arial"/>
              <a:buAutoNum type="arabicPeriod"/>
            </a:pPr>
            <a:r>
              <a:rPr b="0" i="0" lang="en-US" sz="5499" u="none" cap="none" strike="noStrike">
                <a:solidFill>
                  <a:srgbClr val="3A3E61"/>
                </a:solidFill>
                <a:latin typeface="Arial"/>
                <a:ea typeface="Arial"/>
                <a:cs typeface="Arial"/>
                <a:sym typeface="Arial"/>
              </a:rPr>
              <a:t>Tertib Penanggulangan Bencana &amp; Usaha tertentu</a:t>
            </a:r>
            <a:endParaRPr/>
          </a:p>
        </p:txBody>
      </p:sp>
      <p:sp>
        <p:nvSpPr>
          <p:cNvPr id="281" name="Google Shape;281;p7"/>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282" name="Google Shape;282;p7"/>
          <p:cNvGrpSpPr/>
          <p:nvPr/>
        </p:nvGrpSpPr>
        <p:grpSpPr>
          <a:xfrm>
            <a:off x="16543936" y="646641"/>
            <a:ext cx="822187" cy="822187"/>
            <a:chOff x="0" y="0"/>
            <a:chExt cx="812800" cy="812800"/>
          </a:xfrm>
        </p:grpSpPr>
        <p:sp>
          <p:nvSpPr>
            <p:cNvPr id="283" name="Google Shape;283;p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5" name="Google Shape;285;p7"/>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07</a:t>
            </a:r>
            <a:endParaRPr/>
          </a:p>
        </p:txBody>
      </p:sp>
      <p:sp>
        <p:nvSpPr>
          <p:cNvPr id="286" name="Google Shape;286;p7"/>
          <p:cNvSpPr txBox="1"/>
          <p:nvPr/>
        </p:nvSpPr>
        <p:spPr>
          <a:xfrm>
            <a:off x="7763868" y="3709524"/>
            <a:ext cx="9495432" cy="1323213"/>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1" i="0" lang="en-US" sz="2299" u="none" cap="none" strike="noStrike">
                <a:solidFill>
                  <a:srgbClr val="3A3E61"/>
                </a:solidFill>
                <a:latin typeface="Arial"/>
                <a:ea typeface="Arial"/>
                <a:cs typeface="Arial"/>
                <a:sym typeface="Arial"/>
              </a:rPr>
              <a:t>Tertib Penanggulangan Bencana - Pasal 19</a:t>
            </a:r>
            <a:endParaRPr/>
          </a:p>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Memuat Kewajiban dan larangan masyarakat dalam menjaga protokol untuk mengantisipasi dan meminimalisir penyebaran penyakit menular seperti Covid019.</a:t>
            </a:r>
            <a:endParaRPr/>
          </a:p>
        </p:txBody>
      </p:sp>
      <p:sp>
        <p:nvSpPr>
          <p:cNvPr id="287" name="Google Shape;287;p7"/>
          <p:cNvSpPr txBox="1"/>
          <p:nvPr/>
        </p:nvSpPr>
        <p:spPr>
          <a:xfrm>
            <a:off x="1111325" y="3990674"/>
            <a:ext cx="5965800" cy="6150600"/>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1" i="0" lang="en-US" sz="2299" u="none" cap="none" strike="noStrike">
                <a:solidFill>
                  <a:srgbClr val="3A3E61"/>
                </a:solidFill>
                <a:latin typeface="Arial"/>
                <a:ea typeface="Arial"/>
                <a:cs typeface="Arial"/>
                <a:sym typeface="Arial"/>
              </a:rPr>
              <a:t>Tertib Usaha Tertentu - Pasal 21</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Melakukan kegiatan usaha tanpa izin;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Menempatkan benda untuk menjalankan suatu usaha di atas fasum;</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Menjajakan dagangan di jalan, trotoar, jalur hijau, angkutan umum, dan taman;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Membagikan selebaran untuk usaha tertentu;</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Mengadakan pertunjukan hiburan atau mengamen di jalan, jalur hijau, angkutan umum, dan taman;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membeli barang dagangan dari pedagang yang menjajakan dagangan di jalan, trotoar, jalur hijau, angkutan umum, dan taman.</a:t>
            </a:r>
            <a:endParaRPr/>
          </a:p>
        </p:txBody>
      </p:sp>
      <p:sp>
        <p:nvSpPr>
          <p:cNvPr id="288" name="Google Shape;288;p7"/>
          <p:cNvSpPr/>
          <p:nvPr/>
        </p:nvSpPr>
        <p:spPr>
          <a:xfrm>
            <a:off x="15361308" y="4640804"/>
            <a:ext cx="1221927" cy="1173050"/>
          </a:xfrm>
          <a:custGeom>
            <a:rect b="b" l="l" r="r" t="t"/>
            <a:pathLst>
              <a:path extrusionOk="0" h="1173050" w="1221927">
                <a:moveTo>
                  <a:pt x="0" y="0"/>
                </a:moveTo>
                <a:lnTo>
                  <a:pt x="1221928" y="0"/>
                </a:lnTo>
                <a:lnTo>
                  <a:pt x="1221928" y="1173050"/>
                </a:lnTo>
                <a:lnTo>
                  <a:pt x="0" y="1173050"/>
                </a:lnTo>
                <a:lnTo>
                  <a:pt x="0" y="0"/>
                </a:lnTo>
                <a:close/>
              </a:path>
            </a:pathLst>
          </a:custGeom>
          <a:blipFill rotWithShape="1">
            <a:blip r:embed="rId6">
              <a:alphaModFix/>
            </a:blip>
            <a:stretch>
              <a:fillRect b="0" l="0" r="0" t="0"/>
            </a:stretch>
          </a:blipFill>
          <a:ln>
            <a:noFill/>
          </a:ln>
        </p:spPr>
      </p:sp>
      <p:sp>
        <p:nvSpPr>
          <p:cNvPr id="289" name="Google Shape;289;p7"/>
          <p:cNvSpPr/>
          <p:nvPr/>
        </p:nvSpPr>
        <p:spPr>
          <a:xfrm>
            <a:off x="367251" y="2981318"/>
            <a:ext cx="1322898" cy="1418312"/>
          </a:xfrm>
          <a:custGeom>
            <a:rect b="b" l="l" r="r" t="t"/>
            <a:pathLst>
              <a:path extrusionOk="0" h="1418312" w="1322898">
                <a:moveTo>
                  <a:pt x="0" y="0"/>
                </a:moveTo>
                <a:lnTo>
                  <a:pt x="1322898" y="0"/>
                </a:lnTo>
                <a:lnTo>
                  <a:pt x="1322898" y="1418312"/>
                </a:lnTo>
                <a:lnTo>
                  <a:pt x="0" y="1418312"/>
                </a:lnTo>
                <a:lnTo>
                  <a:pt x="0" y="0"/>
                </a:lnTo>
                <a:close/>
              </a:path>
            </a:pathLst>
          </a:custGeom>
          <a:blipFill rotWithShape="1">
            <a:blip r:embed="rId7">
              <a:alphaModFix/>
            </a:blip>
            <a:stretch>
              <a:fillRect b="0" l="0" r="0" t="0"/>
            </a:stretch>
          </a:blipFill>
          <a:ln>
            <a:noFill/>
          </a:ln>
        </p:spPr>
      </p:sp>
      <p:sp>
        <p:nvSpPr>
          <p:cNvPr id="290" name="Google Shape;290;p7"/>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294" name="Shape 294"/>
        <p:cNvGrpSpPr/>
        <p:nvPr/>
      </p:nvGrpSpPr>
      <p:grpSpPr>
        <a:xfrm>
          <a:off x="0" y="0"/>
          <a:ext cx="0" cy="0"/>
          <a:chOff x="0" y="0"/>
          <a:chExt cx="0" cy="0"/>
        </a:xfrm>
      </p:grpSpPr>
      <p:grpSp>
        <p:nvGrpSpPr>
          <p:cNvPr id="295" name="Google Shape;295;p8"/>
          <p:cNvGrpSpPr/>
          <p:nvPr/>
        </p:nvGrpSpPr>
        <p:grpSpPr>
          <a:xfrm>
            <a:off x="-1614662" y="-235831"/>
            <a:ext cx="21517324" cy="10758662"/>
            <a:chOff x="0" y="0"/>
            <a:chExt cx="28689765" cy="14344882"/>
          </a:xfrm>
        </p:grpSpPr>
        <p:sp>
          <p:nvSpPr>
            <p:cNvPr id="296" name="Google Shape;296;p8"/>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97" name="Google Shape;297;p8"/>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98" name="Google Shape;298;p8"/>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299" name="Google Shape;299;p8"/>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00" name="Google Shape;300;p8"/>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01" name="Google Shape;301;p8"/>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02" name="Google Shape;302;p8"/>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03" name="Google Shape;303;p8"/>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304" name="Google Shape;304;p8"/>
          <p:cNvGrpSpPr/>
          <p:nvPr/>
        </p:nvGrpSpPr>
        <p:grpSpPr>
          <a:xfrm>
            <a:off x="15066413" y="612752"/>
            <a:ext cx="2065807" cy="819705"/>
            <a:chOff x="0" y="-38100"/>
            <a:chExt cx="1120221" cy="444500"/>
          </a:xfrm>
        </p:grpSpPr>
        <p:sp>
          <p:nvSpPr>
            <p:cNvPr id="305" name="Google Shape;305;p8"/>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8"/>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07" name="Google Shape;307;p8"/>
          <p:cNvGrpSpPr/>
          <p:nvPr/>
        </p:nvGrpSpPr>
        <p:grpSpPr>
          <a:xfrm>
            <a:off x="9627722" y="1769243"/>
            <a:ext cx="8272655" cy="4745095"/>
            <a:chOff x="0" y="0"/>
            <a:chExt cx="7981950" cy="4578350"/>
          </a:xfrm>
        </p:grpSpPr>
        <p:sp>
          <p:nvSpPr>
            <p:cNvPr id="308" name="Google Shape;308;p8"/>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8"/>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8"/>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8"/>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8"/>
            <p:cNvSpPr/>
            <p:nvPr/>
          </p:nvSpPr>
          <p:spPr>
            <a:xfrm>
              <a:off x="962660" y="276860"/>
              <a:ext cx="6055360" cy="3789680"/>
            </a:xfrm>
            <a:custGeom>
              <a:rect b="b" l="l" r="r" t="t"/>
              <a:pathLst>
                <a:path extrusionOk="0" h="3789680" w="6055360">
                  <a:moveTo>
                    <a:pt x="0" y="0"/>
                  </a:moveTo>
                  <a:lnTo>
                    <a:pt x="6055360" y="0"/>
                  </a:lnTo>
                  <a:lnTo>
                    <a:pt x="6055360" y="3789680"/>
                  </a:lnTo>
                  <a:lnTo>
                    <a:pt x="0" y="3789680"/>
                  </a:lnTo>
                  <a:close/>
                </a:path>
              </a:pathLst>
            </a:custGeom>
            <a:blipFill rotWithShape="1">
              <a:blip r:embed="rId4">
                <a:alphaModFix/>
              </a:blip>
              <a:stretch>
                <a:fillRect b="-13914" l="0" r="0" t="-13914"/>
              </a:stretch>
            </a:blipFill>
            <a:ln>
              <a:noFill/>
            </a:ln>
          </p:spPr>
        </p:sp>
      </p:grpSp>
      <p:sp>
        <p:nvSpPr>
          <p:cNvPr id="313" name="Google Shape;313;p8"/>
          <p:cNvSpPr txBox="1"/>
          <p:nvPr/>
        </p:nvSpPr>
        <p:spPr>
          <a:xfrm>
            <a:off x="0" y="1468813"/>
            <a:ext cx="10048200" cy="1182000"/>
          </a:xfrm>
          <a:prstGeom prst="rect">
            <a:avLst/>
          </a:prstGeom>
          <a:noFill/>
          <a:ln>
            <a:noFill/>
          </a:ln>
        </p:spPr>
        <p:txBody>
          <a:bodyPr anchorCtr="0" anchor="t" bIns="0" lIns="0" spcFirstLastPara="1" rIns="0" wrap="square" tIns="0">
            <a:spAutoFit/>
          </a:bodyPr>
          <a:lstStyle/>
          <a:p>
            <a:pPr indent="-1036320" lvl="1" marL="2072640" marR="0" rtl="0" algn="l">
              <a:lnSpc>
                <a:spcPct val="80000"/>
              </a:lnSpc>
              <a:spcBef>
                <a:spcPts val="0"/>
              </a:spcBef>
              <a:spcAft>
                <a:spcPts val="0"/>
              </a:spcAft>
              <a:buClr>
                <a:srgbClr val="3A3E61"/>
              </a:buClr>
              <a:buSzPts val="9600"/>
              <a:buFont typeface="Arial"/>
              <a:buAutoNum type="arabicPeriod"/>
            </a:pPr>
            <a:r>
              <a:rPr b="0" i="0" lang="en-US" sz="9600" u="none" cap="none" strike="noStrike">
                <a:solidFill>
                  <a:srgbClr val="3A3E61"/>
                </a:solidFill>
                <a:latin typeface="Arial"/>
                <a:ea typeface="Arial"/>
                <a:cs typeface="Arial"/>
                <a:sym typeface="Arial"/>
              </a:rPr>
              <a:t>Tertib Sosial</a:t>
            </a:r>
            <a:endParaRPr/>
          </a:p>
        </p:txBody>
      </p:sp>
      <p:sp>
        <p:nvSpPr>
          <p:cNvPr id="314" name="Google Shape;314;p8"/>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grpSp>
        <p:nvGrpSpPr>
          <p:cNvPr id="315" name="Google Shape;315;p8"/>
          <p:cNvGrpSpPr/>
          <p:nvPr/>
        </p:nvGrpSpPr>
        <p:grpSpPr>
          <a:xfrm>
            <a:off x="16543936" y="646641"/>
            <a:ext cx="822187" cy="822187"/>
            <a:chOff x="0" y="0"/>
            <a:chExt cx="812800" cy="812800"/>
          </a:xfrm>
        </p:grpSpPr>
        <p:sp>
          <p:nvSpPr>
            <p:cNvPr id="316" name="Google Shape;316;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8" name="Google Shape;318;p8"/>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08</a:t>
            </a:r>
            <a:endParaRPr/>
          </a:p>
        </p:txBody>
      </p:sp>
      <p:sp>
        <p:nvSpPr>
          <p:cNvPr id="319" name="Google Shape;319;p8"/>
          <p:cNvSpPr txBox="1"/>
          <p:nvPr/>
        </p:nvSpPr>
        <p:spPr>
          <a:xfrm>
            <a:off x="1028700" y="7089550"/>
            <a:ext cx="16230600" cy="1804200"/>
          </a:xfrm>
          <a:prstGeom prst="rect">
            <a:avLst/>
          </a:prstGeom>
          <a:noFill/>
          <a:ln>
            <a:noFill/>
          </a:ln>
        </p:spPr>
        <p:txBody>
          <a:bodyPr anchorCtr="0" anchor="t" bIns="0" lIns="0" spcFirstLastPara="1" rIns="0" wrap="square" tIns="0">
            <a:spAutoFit/>
          </a:bodyPr>
          <a:lstStyle/>
          <a:p>
            <a:pPr indent="0" lvl="0" marL="0" marR="0" rtl="0" algn="just">
              <a:lnSpc>
                <a:spcPct val="117006"/>
              </a:lnSpc>
              <a:spcBef>
                <a:spcPts val="0"/>
              </a:spcBef>
              <a:spcAft>
                <a:spcPts val="0"/>
              </a:spcAft>
              <a:buNone/>
            </a:pPr>
            <a:r>
              <a:rPr b="1" i="0" lang="en-US" sz="2599" u="none" cap="none" strike="noStrike">
                <a:solidFill>
                  <a:srgbClr val="3A3E61"/>
                </a:solidFill>
                <a:latin typeface="Arial"/>
                <a:ea typeface="Arial"/>
                <a:cs typeface="Arial"/>
                <a:sym typeface="Arial"/>
              </a:rPr>
              <a:t>Pasal 24 - Prostitusi &amp; Asusila</a:t>
            </a:r>
            <a:endParaRPr/>
          </a:p>
          <a:p>
            <a:pPr indent="-280669" lvl="1" marL="561337" marR="0" rtl="0" algn="l">
              <a:lnSpc>
                <a:spcPct val="117006"/>
              </a:lnSpc>
              <a:spcBef>
                <a:spcPts val="0"/>
              </a:spcBef>
              <a:spcAft>
                <a:spcPts val="0"/>
              </a:spcAft>
              <a:buClr>
                <a:srgbClr val="3A3E61"/>
              </a:buClr>
              <a:buSzPts val="2599"/>
              <a:buFont typeface="Arial"/>
              <a:buChar char="•"/>
            </a:pPr>
            <a:r>
              <a:rPr b="0" i="0" lang="en-US" sz="2599" u="none" cap="none" strike="noStrike">
                <a:solidFill>
                  <a:srgbClr val="3A3E61"/>
                </a:solidFill>
                <a:latin typeface="Arial"/>
                <a:ea typeface="Arial"/>
                <a:cs typeface="Arial"/>
                <a:sym typeface="Arial"/>
              </a:rPr>
              <a:t>Menjadi/memfasilitasi/menggunakan jasa pekerja seks komersial;</a:t>
            </a:r>
            <a:endParaRPr/>
          </a:p>
          <a:p>
            <a:pPr indent="-280669" lvl="1" marL="561337" marR="0" rtl="0" algn="l">
              <a:lnSpc>
                <a:spcPct val="117006"/>
              </a:lnSpc>
              <a:spcBef>
                <a:spcPts val="0"/>
              </a:spcBef>
              <a:spcAft>
                <a:spcPts val="0"/>
              </a:spcAft>
              <a:buClr>
                <a:srgbClr val="3A3E61"/>
              </a:buClr>
              <a:buSzPts val="2599"/>
              <a:buFont typeface="Arial"/>
              <a:buChar char="•"/>
            </a:pPr>
            <a:r>
              <a:rPr b="0" i="0" lang="en-US" sz="2599" u="none" cap="none" strike="noStrike">
                <a:solidFill>
                  <a:srgbClr val="3A3E61"/>
                </a:solidFill>
                <a:latin typeface="Arial"/>
                <a:ea typeface="Arial"/>
                <a:cs typeface="Arial"/>
                <a:sym typeface="Arial"/>
              </a:rPr>
              <a:t>Melakukan perbuatan asusila di jalan, taman, kendaraan, kost, penginapan, kantor, dan tempat umum;</a:t>
            </a:r>
            <a:endParaRPr/>
          </a:p>
          <a:p>
            <a:pPr indent="-280669" lvl="1" marL="561337" marR="0" rtl="0" algn="l">
              <a:lnSpc>
                <a:spcPct val="117006"/>
              </a:lnSpc>
              <a:spcBef>
                <a:spcPts val="0"/>
              </a:spcBef>
              <a:spcAft>
                <a:spcPts val="0"/>
              </a:spcAft>
              <a:buClr>
                <a:srgbClr val="3A3E61"/>
              </a:buClr>
              <a:buSzPts val="2599"/>
              <a:buFont typeface="Arial"/>
              <a:buChar char="•"/>
            </a:pPr>
            <a:r>
              <a:rPr b="0" i="0" lang="en-US" sz="2599" u="none" cap="none" strike="noStrike">
                <a:solidFill>
                  <a:srgbClr val="3A3E61"/>
                </a:solidFill>
                <a:latin typeface="Arial"/>
                <a:ea typeface="Arial"/>
                <a:cs typeface="Arial"/>
                <a:sym typeface="Arial"/>
              </a:rPr>
              <a:t>Menyuruh/membujuk/memaksa orang lain menjadi pekerja seks komersial.</a:t>
            </a:r>
            <a:endParaRPr/>
          </a:p>
        </p:txBody>
      </p:sp>
      <p:sp>
        <p:nvSpPr>
          <p:cNvPr id="320" name="Google Shape;320;p8"/>
          <p:cNvSpPr txBox="1"/>
          <p:nvPr/>
        </p:nvSpPr>
        <p:spPr>
          <a:xfrm>
            <a:off x="1028700" y="2993387"/>
            <a:ext cx="8829000" cy="3825900"/>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1" i="0" lang="en-US" sz="2399" u="none" cap="none" strike="noStrike">
                <a:solidFill>
                  <a:srgbClr val="3A3E61"/>
                </a:solidFill>
                <a:latin typeface="Arial"/>
                <a:ea typeface="Arial"/>
                <a:cs typeface="Arial"/>
                <a:sym typeface="Arial"/>
              </a:rPr>
              <a:t>Pasal 23 - Larangan Umum</a:t>
            </a:r>
            <a:endParaRPr/>
          </a:p>
          <a:p>
            <a:pPr indent="-259079" lvl="1" marL="518158" marR="0" rtl="0" algn="l">
              <a:lnSpc>
                <a:spcPct val="117007"/>
              </a:lnSpc>
              <a:spcBef>
                <a:spcPts val="0"/>
              </a:spcBef>
              <a:spcAft>
                <a:spcPts val="0"/>
              </a:spcAft>
              <a:buClr>
                <a:srgbClr val="3A3E61"/>
              </a:buClr>
              <a:buSzPts val="2399"/>
              <a:buFont typeface="Arial"/>
              <a:buChar char="•"/>
            </a:pPr>
            <a:r>
              <a:rPr b="0" i="0" lang="en-US" sz="2399" u="none" cap="none" strike="noStrike">
                <a:solidFill>
                  <a:srgbClr val="3A3E61"/>
                </a:solidFill>
                <a:latin typeface="Arial"/>
                <a:ea typeface="Arial"/>
                <a:cs typeface="Arial"/>
                <a:sym typeface="Arial"/>
              </a:rPr>
              <a:t>Ngelem/mabuk-mabukan yang mengganggu ketertiban;</a:t>
            </a:r>
            <a:endParaRPr/>
          </a:p>
          <a:p>
            <a:pPr indent="-259079" lvl="1" marL="518158" marR="0" rtl="0" algn="l">
              <a:lnSpc>
                <a:spcPct val="117007"/>
              </a:lnSpc>
              <a:spcBef>
                <a:spcPts val="0"/>
              </a:spcBef>
              <a:spcAft>
                <a:spcPts val="0"/>
              </a:spcAft>
              <a:buClr>
                <a:srgbClr val="3A3E61"/>
              </a:buClr>
              <a:buSzPts val="2399"/>
              <a:buFont typeface="Arial"/>
              <a:buChar char="•"/>
            </a:pPr>
            <a:r>
              <a:rPr b="0" i="0" lang="en-US" sz="2399" u="none" cap="none" strike="noStrike">
                <a:solidFill>
                  <a:srgbClr val="3A3E61"/>
                </a:solidFill>
                <a:latin typeface="Arial"/>
                <a:ea typeface="Arial"/>
                <a:cs typeface="Arial"/>
                <a:sym typeface="Arial"/>
              </a:rPr>
              <a:t>Mengemis, menggelandang, meminta seumbangan tanpa izin;</a:t>
            </a:r>
            <a:endParaRPr/>
          </a:p>
          <a:p>
            <a:pPr indent="-259079" lvl="1" marL="518158" marR="0" rtl="0" algn="l">
              <a:lnSpc>
                <a:spcPct val="117007"/>
              </a:lnSpc>
              <a:spcBef>
                <a:spcPts val="0"/>
              </a:spcBef>
              <a:spcAft>
                <a:spcPts val="0"/>
              </a:spcAft>
              <a:buClr>
                <a:srgbClr val="3A3E61"/>
              </a:buClr>
              <a:buSzPts val="2399"/>
              <a:buFont typeface="Arial"/>
              <a:buChar char="•"/>
            </a:pPr>
            <a:r>
              <a:rPr b="0" i="0" lang="en-US" sz="2399" u="none" cap="none" strike="noStrike">
                <a:solidFill>
                  <a:srgbClr val="3A3E61"/>
                </a:solidFill>
                <a:latin typeface="Arial"/>
                <a:ea typeface="Arial"/>
                <a:cs typeface="Arial"/>
                <a:sym typeface="Arial"/>
              </a:rPr>
              <a:t>Berjudi Fasilitas Umum;</a:t>
            </a:r>
            <a:endParaRPr/>
          </a:p>
          <a:p>
            <a:pPr indent="-259079" lvl="1" marL="518158" marR="0" rtl="0" algn="l">
              <a:lnSpc>
                <a:spcPct val="117007"/>
              </a:lnSpc>
              <a:spcBef>
                <a:spcPts val="0"/>
              </a:spcBef>
              <a:spcAft>
                <a:spcPts val="0"/>
              </a:spcAft>
              <a:buClr>
                <a:srgbClr val="3A3E61"/>
              </a:buClr>
              <a:buSzPts val="2399"/>
              <a:buFont typeface="Arial"/>
              <a:buChar char="•"/>
            </a:pPr>
            <a:r>
              <a:rPr b="0" i="0" lang="en-US" sz="2399" u="none" cap="none" strike="noStrike">
                <a:solidFill>
                  <a:srgbClr val="3A3E61"/>
                </a:solidFill>
                <a:latin typeface="Arial"/>
                <a:ea typeface="Arial"/>
                <a:cs typeface="Arial"/>
                <a:sym typeface="Arial"/>
              </a:rPr>
              <a:t>Memberi uang kepada pengemis/pengamen di persimpangan jalan;</a:t>
            </a:r>
            <a:endParaRPr/>
          </a:p>
          <a:p>
            <a:pPr indent="-259079" lvl="1" marL="518158" marR="0" rtl="0" algn="l">
              <a:lnSpc>
                <a:spcPct val="117007"/>
              </a:lnSpc>
              <a:spcBef>
                <a:spcPts val="0"/>
              </a:spcBef>
              <a:spcAft>
                <a:spcPts val="0"/>
              </a:spcAft>
              <a:buClr>
                <a:srgbClr val="3A3E61"/>
              </a:buClr>
              <a:buSzPts val="2399"/>
              <a:buFont typeface="Arial"/>
              <a:buChar char="•"/>
            </a:pPr>
            <a:r>
              <a:rPr b="0" i="0" lang="en-US" sz="2399" u="none" cap="none" strike="noStrike">
                <a:solidFill>
                  <a:srgbClr val="3A3E61"/>
                </a:solidFill>
                <a:latin typeface="Arial"/>
                <a:ea typeface="Arial"/>
                <a:cs typeface="Arial"/>
                <a:sym typeface="Arial"/>
              </a:rPr>
              <a:t>Memaksa/membujuk anak bekerja mencari penghasilan;</a:t>
            </a:r>
            <a:endParaRPr/>
          </a:p>
          <a:p>
            <a:pPr indent="-259079" lvl="1" marL="518158" marR="0" rtl="0" algn="l">
              <a:lnSpc>
                <a:spcPct val="117007"/>
              </a:lnSpc>
              <a:spcBef>
                <a:spcPts val="0"/>
              </a:spcBef>
              <a:spcAft>
                <a:spcPts val="0"/>
              </a:spcAft>
              <a:buClr>
                <a:srgbClr val="3A3E61"/>
              </a:buClr>
              <a:buSzPts val="2399"/>
              <a:buFont typeface="Arial"/>
              <a:buChar char="•"/>
            </a:pPr>
            <a:r>
              <a:rPr b="0" i="0" lang="en-US" sz="2399" u="none" cap="none" strike="noStrike">
                <a:solidFill>
                  <a:srgbClr val="3A3E61"/>
                </a:solidFill>
                <a:latin typeface="Arial"/>
                <a:ea typeface="Arial"/>
                <a:cs typeface="Arial"/>
                <a:sym typeface="Arial"/>
              </a:rPr>
              <a:t>Bekerja di tempat umum yang mengganggu ketertiban.</a:t>
            </a:r>
            <a:endParaRPr/>
          </a:p>
        </p:txBody>
      </p:sp>
      <p:sp>
        <p:nvSpPr>
          <p:cNvPr id="321" name="Google Shape;321;p8"/>
          <p:cNvSpPr/>
          <p:nvPr/>
        </p:nvSpPr>
        <p:spPr>
          <a:xfrm>
            <a:off x="16068388" y="4810322"/>
            <a:ext cx="2127664" cy="2065768"/>
          </a:xfrm>
          <a:custGeom>
            <a:rect b="b" l="l" r="r" t="t"/>
            <a:pathLst>
              <a:path extrusionOk="0" h="2065768" w="2127664">
                <a:moveTo>
                  <a:pt x="0" y="0"/>
                </a:moveTo>
                <a:lnTo>
                  <a:pt x="2127664" y="0"/>
                </a:lnTo>
                <a:lnTo>
                  <a:pt x="2127664" y="2065769"/>
                </a:lnTo>
                <a:lnTo>
                  <a:pt x="0" y="2065769"/>
                </a:lnTo>
                <a:lnTo>
                  <a:pt x="0" y="0"/>
                </a:lnTo>
                <a:close/>
              </a:path>
            </a:pathLst>
          </a:custGeom>
          <a:blipFill rotWithShape="1">
            <a:blip r:embed="rId5">
              <a:alphaModFix/>
            </a:blip>
            <a:stretch>
              <a:fillRect b="0" l="0" r="0" t="0"/>
            </a:stretch>
          </a:blipFill>
          <a:ln>
            <a:noFill/>
          </a:ln>
        </p:spPr>
      </p:sp>
      <p:sp>
        <p:nvSpPr>
          <p:cNvPr id="322" name="Google Shape;322;p8"/>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EDE2"/>
        </a:solidFill>
      </p:bgPr>
    </p:bg>
    <p:spTree>
      <p:nvGrpSpPr>
        <p:cNvPr id="326" name="Shape 326"/>
        <p:cNvGrpSpPr/>
        <p:nvPr/>
      </p:nvGrpSpPr>
      <p:grpSpPr>
        <a:xfrm>
          <a:off x="0" y="0"/>
          <a:ext cx="0" cy="0"/>
          <a:chOff x="0" y="0"/>
          <a:chExt cx="0" cy="0"/>
        </a:xfrm>
      </p:grpSpPr>
      <p:grpSp>
        <p:nvGrpSpPr>
          <p:cNvPr id="327" name="Google Shape;327;p9"/>
          <p:cNvGrpSpPr/>
          <p:nvPr/>
        </p:nvGrpSpPr>
        <p:grpSpPr>
          <a:xfrm>
            <a:off x="-1614662" y="-235831"/>
            <a:ext cx="21517324" cy="10758662"/>
            <a:chOff x="0" y="0"/>
            <a:chExt cx="28689765" cy="14344882"/>
          </a:xfrm>
        </p:grpSpPr>
        <p:sp>
          <p:nvSpPr>
            <p:cNvPr id="328" name="Google Shape;328;p9"/>
            <p:cNvSpPr/>
            <p:nvPr/>
          </p:nvSpPr>
          <p:spPr>
            <a:xfrm>
              <a:off x="0"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29" name="Google Shape;329;p9"/>
            <p:cNvSpPr/>
            <p:nvPr/>
          </p:nvSpPr>
          <p:spPr>
            <a:xfrm>
              <a:off x="0"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30" name="Google Shape;330;p9"/>
            <p:cNvSpPr/>
            <p:nvPr/>
          </p:nvSpPr>
          <p:spPr>
            <a:xfrm>
              <a:off x="7172441"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31" name="Google Shape;331;p9"/>
            <p:cNvSpPr/>
            <p:nvPr/>
          </p:nvSpPr>
          <p:spPr>
            <a:xfrm>
              <a:off x="7172441"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32" name="Google Shape;332;p9"/>
            <p:cNvSpPr/>
            <p:nvPr/>
          </p:nvSpPr>
          <p:spPr>
            <a:xfrm>
              <a:off x="14344882" y="0"/>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33" name="Google Shape;333;p9"/>
            <p:cNvSpPr/>
            <p:nvPr/>
          </p:nvSpPr>
          <p:spPr>
            <a:xfrm>
              <a:off x="14344882" y="7172441"/>
              <a:ext cx="7172441" cy="7172441"/>
            </a:xfrm>
            <a:custGeom>
              <a:rect b="b" l="l" r="r" t="t"/>
              <a:pathLst>
                <a:path extrusionOk="0" h="7172441" w="7172441">
                  <a:moveTo>
                    <a:pt x="0" y="0"/>
                  </a:moveTo>
                  <a:lnTo>
                    <a:pt x="7172442" y="0"/>
                  </a:lnTo>
                  <a:lnTo>
                    <a:pt x="7172442" y="7172441"/>
                  </a:lnTo>
                  <a:lnTo>
                    <a:pt x="0" y="7172441"/>
                  </a:lnTo>
                  <a:lnTo>
                    <a:pt x="0" y="0"/>
                  </a:lnTo>
                  <a:close/>
                </a:path>
              </a:pathLst>
            </a:custGeom>
            <a:blipFill rotWithShape="1">
              <a:blip r:embed="rId3">
                <a:alphaModFix amt="9999"/>
              </a:blip>
              <a:stretch>
                <a:fillRect b="0" l="0" r="0" t="0"/>
              </a:stretch>
            </a:blipFill>
            <a:ln>
              <a:noFill/>
            </a:ln>
          </p:spPr>
        </p:sp>
        <p:sp>
          <p:nvSpPr>
            <p:cNvPr id="334" name="Google Shape;334;p9"/>
            <p:cNvSpPr/>
            <p:nvPr/>
          </p:nvSpPr>
          <p:spPr>
            <a:xfrm>
              <a:off x="21517324" y="0"/>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sp>
          <p:nvSpPr>
            <p:cNvPr id="335" name="Google Shape;335;p9"/>
            <p:cNvSpPr/>
            <p:nvPr/>
          </p:nvSpPr>
          <p:spPr>
            <a:xfrm>
              <a:off x="21517324" y="7172441"/>
              <a:ext cx="7172441" cy="7172441"/>
            </a:xfrm>
            <a:custGeom>
              <a:rect b="b" l="l" r="r" t="t"/>
              <a:pathLst>
                <a:path extrusionOk="0" h="7172441" w="7172441">
                  <a:moveTo>
                    <a:pt x="0" y="0"/>
                  </a:moveTo>
                  <a:lnTo>
                    <a:pt x="7172441" y="0"/>
                  </a:lnTo>
                  <a:lnTo>
                    <a:pt x="7172441" y="7172441"/>
                  </a:lnTo>
                  <a:lnTo>
                    <a:pt x="0" y="7172441"/>
                  </a:lnTo>
                  <a:lnTo>
                    <a:pt x="0" y="0"/>
                  </a:lnTo>
                  <a:close/>
                </a:path>
              </a:pathLst>
            </a:custGeom>
            <a:blipFill rotWithShape="1">
              <a:blip r:embed="rId3">
                <a:alphaModFix amt="9999"/>
              </a:blip>
              <a:stretch>
                <a:fillRect b="0" l="0" r="0" t="0"/>
              </a:stretch>
            </a:blipFill>
            <a:ln>
              <a:noFill/>
            </a:ln>
          </p:spPr>
        </p:sp>
      </p:grpSp>
      <p:grpSp>
        <p:nvGrpSpPr>
          <p:cNvPr id="336" name="Google Shape;336;p9"/>
          <p:cNvGrpSpPr/>
          <p:nvPr/>
        </p:nvGrpSpPr>
        <p:grpSpPr>
          <a:xfrm>
            <a:off x="15066413" y="612752"/>
            <a:ext cx="2065807" cy="819705"/>
            <a:chOff x="0" y="-38100"/>
            <a:chExt cx="1120221" cy="444500"/>
          </a:xfrm>
        </p:grpSpPr>
        <p:sp>
          <p:nvSpPr>
            <p:cNvPr id="337" name="Google Shape;337;p9"/>
            <p:cNvSpPr/>
            <p:nvPr/>
          </p:nvSpPr>
          <p:spPr>
            <a:xfrm>
              <a:off x="0" y="0"/>
              <a:ext cx="1120221" cy="406400"/>
            </a:xfrm>
            <a:custGeom>
              <a:rect b="b" l="l" r="r" t="t"/>
              <a:pathLst>
                <a:path extrusionOk="0" h="406400" w="1120221">
                  <a:moveTo>
                    <a:pt x="917021" y="0"/>
                  </a:moveTo>
                  <a:cubicBezTo>
                    <a:pt x="1029246" y="0"/>
                    <a:pt x="1120221" y="90976"/>
                    <a:pt x="1120221" y="203200"/>
                  </a:cubicBezTo>
                  <a:cubicBezTo>
                    <a:pt x="1120221" y="315424"/>
                    <a:pt x="1029246" y="406400"/>
                    <a:pt x="917021" y="406400"/>
                  </a:cubicBezTo>
                  <a:lnTo>
                    <a:pt x="203200" y="406400"/>
                  </a:lnTo>
                  <a:cubicBezTo>
                    <a:pt x="90976" y="406400"/>
                    <a:pt x="0" y="315424"/>
                    <a:pt x="0" y="203200"/>
                  </a:cubicBezTo>
                  <a:cubicBezTo>
                    <a:pt x="0" y="90976"/>
                    <a:pt x="90976" y="0"/>
                    <a:pt x="203200" y="0"/>
                  </a:cubicBezTo>
                  <a:close/>
                </a:path>
              </a:pathLst>
            </a:custGeom>
            <a:solidFill>
              <a:srgbClr val="3434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9"/>
            <p:cNvSpPr txBox="1"/>
            <p:nvPr/>
          </p:nvSpPr>
          <p:spPr>
            <a:xfrm>
              <a:off x="0" y="-38100"/>
              <a:ext cx="1120221" cy="444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9" name="Google Shape;339;p9"/>
          <p:cNvGrpSpPr/>
          <p:nvPr/>
        </p:nvGrpSpPr>
        <p:grpSpPr>
          <a:xfrm>
            <a:off x="16543936" y="646641"/>
            <a:ext cx="822187" cy="822187"/>
            <a:chOff x="0" y="0"/>
            <a:chExt cx="812800" cy="812800"/>
          </a:xfrm>
        </p:grpSpPr>
        <p:sp>
          <p:nvSpPr>
            <p:cNvPr id="340" name="Google Shape;340;p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A3E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2" name="Google Shape;342;p9"/>
          <p:cNvSpPr/>
          <p:nvPr/>
        </p:nvSpPr>
        <p:spPr>
          <a:xfrm>
            <a:off x="9030170" y="2334830"/>
            <a:ext cx="6953243" cy="6953243"/>
          </a:xfrm>
          <a:custGeom>
            <a:rect b="b" l="l" r="r" t="t"/>
            <a:pathLst>
              <a:path extrusionOk="0" h="6953243" w="6953243">
                <a:moveTo>
                  <a:pt x="0" y="0"/>
                </a:moveTo>
                <a:lnTo>
                  <a:pt x="6953244" y="0"/>
                </a:lnTo>
                <a:lnTo>
                  <a:pt x="6953244" y="6953244"/>
                </a:lnTo>
                <a:lnTo>
                  <a:pt x="0" y="6953244"/>
                </a:lnTo>
                <a:lnTo>
                  <a:pt x="0" y="0"/>
                </a:lnTo>
                <a:close/>
              </a:path>
            </a:pathLst>
          </a:custGeom>
          <a:blipFill rotWithShape="1">
            <a:blip r:embed="rId4">
              <a:alphaModFix/>
            </a:blip>
            <a:stretch>
              <a:fillRect b="0" l="0" r="0" t="0"/>
            </a:stretch>
          </a:blipFill>
          <a:ln>
            <a:noFill/>
          </a:ln>
        </p:spPr>
      </p:sp>
      <p:sp>
        <p:nvSpPr>
          <p:cNvPr id="343" name="Google Shape;343;p9"/>
          <p:cNvSpPr txBox="1"/>
          <p:nvPr/>
        </p:nvSpPr>
        <p:spPr>
          <a:xfrm>
            <a:off x="3510281" y="1708594"/>
            <a:ext cx="11267438" cy="1019164"/>
          </a:xfrm>
          <a:prstGeom prst="rect">
            <a:avLst/>
          </a:prstGeom>
          <a:noFill/>
          <a:ln>
            <a:noFill/>
          </a:ln>
        </p:spPr>
        <p:txBody>
          <a:bodyPr anchorCtr="0" anchor="t" bIns="0" lIns="0" spcFirstLastPara="1" rIns="0" wrap="square" tIns="0">
            <a:spAutoFit/>
          </a:bodyPr>
          <a:lstStyle/>
          <a:p>
            <a:pPr indent="0" lvl="0" marL="0" marR="0" rtl="0" algn="l">
              <a:lnSpc>
                <a:spcPct val="79997"/>
              </a:lnSpc>
              <a:spcBef>
                <a:spcPts val="0"/>
              </a:spcBef>
              <a:spcAft>
                <a:spcPts val="0"/>
              </a:spcAft>
              <a:buNone/>
            </a:pPr>
            <a:r>
              <a:rPr b="0" i="0" lang="en-US" sz="8999" u="none" cap="none" strike="noStrike">
                <a:solidFill>
                  <a:srgbClr val="3A3E61"/>
                </a:solidFill>
                <a:latin typeface="Arial"/>
                <a:ea typeface="Arial"/>
                <a:cs typeface="Arial"/>
                <a:sym typeface="Arial"/>
              </a:rPr>
              <a:t>Ketentuan Sanksi</a:t>
            </a:r>
            <a:endParaRPr/>
          </a:p>
        </p:txBody>
      </p:sp>
      <p:sp>
        <p:nvSpPr>
          <p:cNvPr id="344" name="Google Shape;344;p9"/>
          <p:cNvSpPr txBox="1"/>
          <p:nvPr/>
        </p:nvSpPr>
        <p:spPr>
          <a:xfrm>
            <a:off x="15425164" y="837629"/>
            <a:ext cx="1094217" cy="41071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FFFFFF"/>
                </a:solidFill>
                <a:latin typeface="Arial"/>
                <a:ea typeface="Arial"/>
                <a:cs typeface="Arial"/>
                <a:sym typeface="Arial"/>
              </a:rPr>
              <a:t>Page</a:t>
            </a:r>
            <a:endParaRPr/>
          </a:p>
        </p:txBody>
      </p:sp>
      <p:sp>
        <p:nvSpPr>
          <p:cNvPr id="345" name="Google Shape;345;p9"/>
          <p:cNvSpPr txBox="1"/>
          <p:nvPr/>
        </p:nvSpPr>
        <p:spPr>
          <a:xfrm>
            <a:off x="16572511" y="818579"/>
            <a:ext cx="749445" cy="547116"/>
          </a:xfrm>
          <a:prstGeom prst="rect">
            <a:avLst/>
          </a:prstGeom>
          <a:noFill/>
          <a:ln>
            <a:noFill/>
          </a:ln>
        </p:spPr>
        <p:txBody>
          <a:bodyPr anchorCtr="0" anchor="t" bIns="0" lIns="0" spcFirstLastPara="1" rIns="0" wrap="square" tIns="0">
            <a:spAutoFit/>
          </a:bodyPr>
          <a:lstStyle/>
          <a:p>
            <a:pPr indent="0" lvl="0" marL="0" marR="0" rtl="0" algn="ctr">
              <a:lnSpc>
                <a:spcPct val="117004"/>
              </a:lnSpc>
              <a:spcBef>
                <a:spcPts val="0"/>
              </a:spcBef>
              <a:spcAft>
                <a:spcPts val="0"/>
              </a:spcAft>
              <a:buNone/>
            </a:pPr>
            <a:r>
              <a:rPr b="0" i="0" lang="en-US" sz="3599" u="none" cap="none" strike="noStrike">
                <a:solidFill>
                  <a:srgbClr val="FFFFFF"/>
                </a:solidFill>
                <a:latin typeface="Arial"/>
                <a:ea typeface="Arial"/>
                <a:cs typeface="Arial"/>
                <a:sym typeface="Arial"/>
              </a:rPr>
              <a:t>09</a:t>
            </a:r>
            <a:endParaRPr/>
          </a:p>
        </p:txBody>
      </p:sp>
      <p:sp>
        <p:nvSpPr>
          <p:cNvPr id="346" name="Google Shape;346;p9"/>
          <p:cNvSpPr txBox="1"/>
          <p:nvPr/>
        </p:nvSpPr>
        <p:spPr>
          <a:xfrm>
            <a:off x="2318538" y="3153537"/>
            <a:ext cx="6384479" cy="1989963"/>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1" i="0" lang="en-US" sz="2299" u="none" cap="none" strike="noStrike">
                <a:solidFill>
                  <a:srgbClr val="3A3E61"/>
                </a:solidFill>
                <a:latin typeface="Arial"/>
                <a:ea typeface="Arial"/>
                <a:cs typeface="Arial"/>
                <a:sym typeface="Arial"/>
              </a:rPr>
              <a:t>Sanksi Administratif - Pasal 31</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Teguran lisan &amp; tertulis;</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Pembekuan sementara NIK;</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Penyegalan &amp; penghentian kegiatan;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Penutupan &amp; pencabutan izin;</a:t>
            </a:r>
            <a:endParaRPr/>
          </a:p>
          <a:p>
            <a:pPr indent="-248284" lvl="1" marL="496569" marR="0" rtl="0" algn="l">
              <a:lnSpc>
                <a:spcPct val="117007"/>
              </a:lnSpc>
              <a:spcBef>
                <a:spcPts val="0"/>
              </a:spcBef>
              <a:spcAft>
                <a:spcPts val="0"/>
              </a:spcAft>
              <a:buClr>
                <a:srgbClr val="3A3E61"/>
              </a:buClr>
              <a:buSzPts val="2299"/>
              <a:buFont typeface="Arial"/>
              <a:buChar char="•"/>
            </a:pPr>
            <a:r>
              <a:rPr b="0" i="0" lang="en-US" sz="2299" u="none" cap="none" strike="noStrike">
                <a:solidFill>
                  <a:srgbClr val="3A3E61"/>
                </a:solidFill>
                <a:latin typeface="Arial"/>
                <a:ea typeface="Arial"/>
                <a:cs typeface="Arial"/>
                <a:sym typeface="Arial"/>
              </a:rPr>
              <a:t>Pembongkaran.</a:t>
            </a:r>
            <a:endParaRPr/>
          </a:p>
        </p:txBody>
      </p:sp>
      <p:sp>
        <p:nvSpPr>
          <p:cNvPr id="347" name="Google Shape;347;p9"/>
          <p:cNvSpPr txBox="1"/>
          <p:nvPr/>
        </p:nvSpPr>
        <p:spPr>
          <a:xfrm>
            <a:off x="3717577" y="5623627"/>
            <a:ext cx="6384479" cy="989838"/>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1" i="0" lang="en-US" sz="2299" u="none" cap="none" strike="noStrike">
                <a:solidFill>
                  <a:srgbClr val="3A3E61"/>
                </a:solidFill>
                <a:latin typeface="Arial"/>
                <a:ea typeface="Arial"/>
                <a:cs typeface="Arial"/>
                <a:sym typeface="Arial"/>
              </a:rPr>
              <a:t>Sanksi Pidana - Pasal 34</a:t>
            </a:r>
            <a:endParaRPr/>
          </a:p>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Bagi Pelanggar Pasal 4, 5, 8, 15, 17, 18, 19, 19B, 21, 23, 24, dan 25.</a:t>
            </a:r>
            <a:endParaRPr/>
          </a:p>
        </p:txBody>
      </p:sp>
      <p:sp>
        <p:nvSpPr>
          <p:cNvPr id="348" name="Google Shape;348;p9"/>
          <p:cNvSpPr txBox="1"/>
          <p:nvPr/>
        </p:nvSpPr>
        <p:spPr>
          <a:xfrm>
            <a:off x="2318538" y="7279420"/>
            <a:ext cx="6384479" cy="656463"/>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1" i="0" lang="en-US" sz="2299" u="none" cap="none" strike="noStrike">
                <a:solidFill>
                  <a:srgbClr val="3A3E61"/>
                </a:solidFill>
                <a:latin typeface="Arial"/>
                <a:ea typeface="Arial"/>
                <a:cs typeface="Arial"/>
                <a:sym typeface="Arial"/>
              </a:rPr>
              <a:t>Kurungan</a:t>
            </a:r>
            <a:endParaRPr/>
          </a:p>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Paling lama 3 bulan</a:t>
            </a:r>
            <a:endParaRPr/>
          </a:p>
        </p:txBody>
      </p:sp>
      <p:sp>
        <p:nvSpPr>
          <p:cNvPr id="349" name="Google Shape;349;p9"/>
          <p:cNvSpPr txBox="1"/>
          <p:nvPr/>
        </p:nvSpPr>
        <p:spPr>
          <a:xfrm>
            <a:off x="3717577" y="8601837"/>
            <a:ext cx="6384479" cy="656463"/>
          </a:xfrm>
          <a:prstGeom prst="rect">
            <a:avLst/>
          </a:prstGeom>
          <a:noFill/>
          <a:ln>
            <a:noFill/>
          </a:ln>
        </p:spPr>
        <p:txBody>
          <a:bodyPr anchorCtr="0" anchor="t" bIns="0" lIns="0" spcFirstLastPara="1" rIns="0" wrap="square" tIns="0">
            <a:spAutoFit/>
          </a:bodyPr>
          <a:lstStyle/>
          <a:p>
            <a:pPr indent="0" lvl="0" marL="0" marR="0" rtl="0" algn="just">
              <a:lnSpc>
                <a:spcPct val="117007"/>
              </a:lnSpc>
              <a:spcBef>
                <a:spcPts val="0"/>
              </a:spcBef>
              <a:spcAft>
                <a:spcPts val="0"/>
              </a:spcAft>
              <a:buNone/>
            </a:pPr>
            <a:r>
              <a:rPr b="1" i="0" lang="en-US" sz="2299" u="none" cap="none" strike="noStrike">
                <a:solidFill>
                  <a:srgbClr val="3A3E61"/>
                </a:solidFill>
                <a:latin typeface="Arial"/>
                <a:ea typeface="Arial"/>
                <a:cs typeface="Arial"/>
                <a:sym typeface="Arial"/>
              </a:rPr>
              <a:t>Denda</a:t>
            </a:r>
            <a:endParaRPr/>
          </a:p>
          <a:p>
            <a:pPr indent="0" lvl="0" marL="0" marR="0" rtl="0" algn="just">
              <a:lnSpc>
                <a:spcPct val="117007"/>
              </a:lnSpc>
              <a:spcBef>
                <a:spcPts val="0"/>
              </a:spcBef>
              <a:spcAft>
                <a:spcPts val="0"/>
              </a:spcAft>
              <a:buNone/>
            </a:pPr>
            <a:r>
              <a:rPr b="0" i="0" lang="en-US" sz="2299" u="none" cap="none" strike="noStrike">
                <a:solidFill>
                  <a:srgbClr val="3A3E61"/>
                </a:solidFill>
                <a:latin typeface="Arial"/>
                <a:ea typeface="Arial"/>
                <a:cs typeface="Arial"/>
                <a:sym typeface="Arial"/>
              </a:rPr>
              <a:t>Paling banyak Rp. 50.000.000,-</a:t>
            </a:r>
            <a:endParaRPr/>
          </a:p>
        </p:txBody>
      </p:sp>
      <p:sp>
        <p:nvSpPr>
          <p:cNvPr id="350" name="Google Shape;350;p9"/>
          <p:cNvSpPr txBox="1"/>
          <p:nvPr/>
        </p:nvSpPr>
        <p:spPr>
          <a:xfrm>
            <a:off x="9784318" y="9499810"/>
            <a:ext cx="8256032" cy="410668"/>
          </a:xfrm>
          <a:prstGeom prst="rect">
            <a:avLst/>
          </a:prstGeom>
          <a:noFill/>
          <a:ln>
            <a:noFill/>
          </a:ln>
        </p:spPr>
        <p:txBody>
          <a:bodyPr anchorCtr="0" anchor="t" bIns="0" lIns="0" spcFirstLastPara="1" rIns="0" wrap="square" tIns="0">
            <a:spAutoFit/>
          </a:bodyPr>
          <a:lstStyle/>
          <a:p>
            <a:pPr indent="0" lvl="0" marL="0" marR="0" rtl="0" algn="l">
              <a:lnSpc>
                <a:spcPct val="117006"/>
              </a:lnSpc>
              <a:spcBef>
                <a:spcPts val="0"/>
              </a:spcBef>
              <a:spcAft>
                <a:spcPts val="0"/>
              </a:spcAft>
              <a:buNone/>
            </a:pPr>
            <a:r>
              <a:rPr b="1" i="0" lang="en-US" sz="2799" u="none" cap="none" strike="noStrike">
                <a:solidFill>
                  <a:srgbClr val="3A3E61"/>
                </a:solidFill>
                <a:latin typeface="Arial"/>
                <a:ea typeface="Arial"/>
                <a:cs typeface="Arial"/>
                <a:sym typeface="Arial"/>
              </a:rPr>
              <a:t>Satuan Polisi Pamong Praja Kota Balikpapan</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