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56" r:id="rId2"/>
    <p:sldId id="267" r:id="rId3"/>
    <p:sldId id="268" r:id="rId4"/>
    <p:sldId id="269" r:id="rId5"/>
    <p:sldId id="270" r:id="rId6"/>
    <p:sldId id="271" r:id="rId7"/>
    <p:sldId id="272" r:id="rId8"/>
    <p:sldId id="273" r:id="rId9"/>
    <p:sldId id="257" r:id="rId10"/>
    <p:sldId id="274" r:id="rId11"/>
    <p:sldId id="259" r:id="rId12"/>
    <p:sldId id="261" r:id="rId13"/>
    <p:sldId id="262" r:id="rId14"/>
    <p:sldId id="264" r:id="rId15"/>
    <p:sldId id="265" r:id="rId16"/>
    <p:sldId id="266" r:id="rId17"/>
    <p:sldId id="275" r:id="rId18"/>
    <p:sldId id="276" r:id="rId19"/>
    <p:sldId id="277" r:id="rId20"/>
    <p:sldId id="263" r:id="rId21"/>
  </p:sldIdLst>
  <p:sldSz cx="12192000" cy="6858000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>
        <p:scale>
          <a:sx n="76" d="100"/>
          <a:sy n="76" d="100"/>
        </p:scale>
        <p:origin x="-504" y="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2AC97BF2-D7BB-93AF-66ED-8A8F993CE29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A2DBAB83-7CF2-01A4-85DD-D84DF07ACA2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351753-2817-4881-9789-A16401BA8742}" type="datetime6">
              <a:rPr lang="en-ID" smtClean="0"/>
              <a:t>July 24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B47891BF-B461-EAF8-5246-242271309E1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B98DEAE7-D21E-71A2-DE96-011CB606E94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4C9CCD-E34B-4C5B-8ACC-E8AA003C58F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843880871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65A0D3-54A4-41D3-962D-7D69964A51DF}" type="datetime6">
              <a:rPr lang="en-ID" smtClean="0"/>
              <a:t>July 24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ADE193-3FC3-4152-A476-4071B5E12A50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79665784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73D9598-EFDD-6790-9267-D652E9BC10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97D3B8B-AD3B-3B73-9997-6E7BC9782C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8299C2-6CC3-B2B7-1CEF-B106F5786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6768-EE7A-4D2C-A193-E515E2276DDC}" type="datetimeFigureOut">
              <a:rPr lang="en-ID" smtClean="0"/>
              <a:t>7/16/2024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EE4CFA7-5221-55E9-6B3C-575F5A14F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860DF40-1BE7-075C-5ED0-2760A09781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4678-D498-4F39-9E3F-576828FA2F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064103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60CC73D-9922-9BA4-261E-E52C9D987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BB2725D-28B2-8815-0F2D-DA9F308FBD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9DEC20C-C13E-01B6-1B50-A097D8AAE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6768-EE7A-4D2C-A193-E515E2276DDC}" type="datetimeFigureOut">
              <a:rPr lang="en-ID" smtClean="0"/>
              <a:t>7/16/2024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A35F13A-962C-7BF6-7A16-C3C75AC7CC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E38A96-08A1-DCAD-3158-74D72A4A61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4678-D498-4F39-9E3F-576828FA2F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358811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44735EA6-213E-10FA-AAC6-919F0C5CD7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02885D1-361D-706D-B3C3-DDE4714BE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2608014-7F67-D694-4231-94456E7EDD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6768-EE7A-4D2C-A193-E515E2276DDC}" type="datetimeFigureOut">
              <a:rPr lang="en-ID" smtClean="0"/>
              <a:t>7/16/2024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4607372-E1AD-4EA7-4917-5E05EACEC0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52EBBFC-B61B-2514-7524-54B45DE9C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4678-D498-4F39-9E3F-576828FA2F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52574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50FA4B-86EF-B5C5-7CCC-78F3D67519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10233EB-3187-EAAD-AAE2-BDFC57643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38B4280-5C90-AD73-4600-692C48116A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6768-EE7A-4D2C-A193-E515E2276DDC}" type="datetimeFigureOut">
              <a:rPr lang="en-ID" smtClean="0"/>
              <a:t>7/16/2024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08C100-0849-22C2-2490-317A83514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D559DD-D2F8-BFE1-1825-C2757376F4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4678-D498-4F39-9E3F-576828FA2F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41183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2DF66B9-64A4-56D5-A6C9-48D777CC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FFA8C6E-31EF-7EC0-2E15-FDCA6D2BA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0FF117-E003-3194-90B6-A2CE15F07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6768-EE7A-4D2C-A193-E515E2276DDC}" type="datetimeFigureOut">
              <a:rPr lang="en-ID" smtClean="0"/>
              <a:t>7/16/2024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AA6467-CC38-A162-112C-80555F294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1E9018-3895-C48B-AD75-BDBBF9B08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4678-D498-4F39-9E3F-576828FA2F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653423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973C52-73E3-536E-FFB4-1E0CCE13DA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8B0B7D0-D2E5-5FD6-4180-847F220EE8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AE99B5B-4878-F445-77C7-53E8EEDF91A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B9CCE98-729E-7D96-39AD-7832105719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6768-EE7A-4D2C-A193-E515E2276DDC}" type="datetimeFigureOut">
              <a:rPr lang="en-ID" smtClean="0"/>
              <a:t>7/16/2024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0E08C3F-EFDC-2F5B-2B62-A46C3EFC16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6DC19B8-45BA-466F-1012-4B551C58A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4678-D498-4F39-9E3F-576828FA2F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03219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0210A5-7B12-149C-CDF3-FB12D1C886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EEF022A-0F37-7CDF-7F06-9037FC29C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76AC87DE-04F7-30C8-E1DA-C2EF7ABE5D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8EEB6E0-1DE3-A048-65A8-587A166A16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2290A2A-9168-6B68-A46E-ED954E35633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1C27307-5949-9CFA-D509-D56160E84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6768-EE7A-4D2C-A193-E515E2276DDC}" type="datetimeFigureOut">
              <a:rPr lang="en-ID" smtClean="0"/>
              <a:t>7/16/2024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BE86B958-ED03-717D-5B2A-8C1842D450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3A74C3E-85A1-A1C5-AE67-69A9E09A4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4678-D498-4F39-9E3F-576828FA2F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8162823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B448F1-1151-913C-DA5B-BAA6D6713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96375AE9-3536-7584-F4B0-E29F2C405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6768-EE7A-4D2C-A193-E515E2276DDC}" type="datetimeFigureOut">
              <a:rPr lang="en-ID" smtClean="0"/>
              <a:t>7/16/2024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88B75EC9-92B7-19A7-A347-BB9E7FDC1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8BE2BD6F-17E4-0715-B862-5C6B10AD3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4678-D498-4F39-9E3F-576828FA2F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50930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AF2B90C6-E8B4-8479-49EC-5C02A04C63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6768-EE7A-4D2C-A193-E515E2276DDC}" type="datetimeFigureOut">
              <a:rPr lang="en-ID" smtClean="0"/>
              <a:t>7/16/2024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BED8E492-547C-DD26-3B56-01FA3D038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FBADEB51-56A5-D542-7A30-9BE9161667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4678-D498-4F39-9E3F-576828FA2F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816727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77079B-B700-DEF0-54E3-7FBDFC6AB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A14D85-F172-33B2-0FEF-ED96B4D5E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CDEB091-E868-F9E2-C80D-A81D9594C5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D23795E-D24F-B932-22D7-B101F26F3B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6768-EE7A-4D2C-A193-E515E2276DDC}" type="datetimeFigureOut">
              <a:rPr lang="en-ID" smtClean="0"/>
              <a:t>7/16/2024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FDA4CB01-C5C3-0DAF-5952-D689DBF83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90D583E-690A-7497-A15C-D1534D56A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4678-D498-4F39-9E3F-576828FA2F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117039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172E66B-B0F4-5483-C34F-7F657D447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DF3B540-356D-A8DD-46CD-27215858C6E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16475BE-DE01-3E35-3F69-74151D60AD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900563A-4222-8B89-A921-EAACC25C4A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406768-EE7A-4D2C-A193-E515E2276DDC}" type="datetimeFigureOut">
              <a:rPr lang="en-ID" smtClean="0"/>
              <a:t>7/16/2024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1CB50D4-AC7F-D8CA-C044-01C176853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9407F50-108E-607B-B050-CAC192E92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24678-D498-4F39-9E3F-576828FA2F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552712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26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46F13EB5-0D17-9B90-D105-C842B0461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8CD9613-4E47-3F08-AE90-2A04D27768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13011E3-5B27-BCC6-4D83-B4A9F40DA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06768-EE7A-4D2C-A193-E515E2276DDC}" type="datetimeFigureOut">
              <a:rPr lang="en-ID" smtClean="0"/>
              <a:t>7/16/2024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889EDD6-A6E8-526D-BA31-C006D9823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9C8B9F6-9BE8-AC4A-E1D3-7470ADA4E5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24678-D498-4F39-9E3F-576828FA2F41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633818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FD46725-F5B4-B527-B236-D4197D668EE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SOSIALISASI PERDA NOMOR 8 TAHUN 2023 TTG PAJAK DAERAH DAN RETRIBUSI DAERAH </a:t>
            </a:r>
            <a:endParaRPr lang="en-ID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C61D483-B302-6926-BF28-86CA5980E4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7546" y="3602037"/>
            <a:ext cx="11085816" cy="2133599"/>
          </a:xfrm>
        </p:spPr>
        <p:txBody>
          <a:bodyPr>
            <a:noAutofit/>
          </a:bodyPr>
          <a:lstStyle/>
          <a:p>
            <a:r>
              <a:rPr lang="en-US" sz="4000" b="1" dirty="0"/>
              <a:t>OLEH:</a:t>
            </a:r>
          </a:p>
          <a:p>
            <a:endParaRPr lang="en-US" sz="4000" b="1" dirty="0"/>
          </a:p>
          <a:p>
            <a:r>
              <a:rPr lang="en-US" sz="4000" b="1" dirty="0"/>
              <a:t>ANGGOTA DPRD KOTA BALIKPAPAN</a:t>
            </a:r>
            <a:endParaRPr lang="en-ID" sz="4000" b="1" dirty="0"/>
          </a:p>
        </p:txBody>
      </p:sp>
    </p:spTree>
    <p:extLst>
      <p:ext uri="{BB962C8B-B14F-4D97-AF65-F5344CB8AC3E}">
        <p14:creationId xmlns:p14="http://schemas.microsoft.com/office/powerpoint/2010/main" val="8213611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E9587F-E7F9-4C00-6D22-2656074F6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600" b="1" dirty="0">
                <a:latin typeface="+mn-lt"/>
              </a:rPr>
              <a:t>PERDA NOMOR 8 TAHUN 2023 BERSIFAT DELEGATIF KARENA DIPERINTAHKAN PEMBENTUKANNYA OLEH:</a:t>
            </a:r>
            <a:endParaRPr lang="en-ID" sz="3600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DC8DC99-B476-525C-B5BD-668C8536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3044"/>
            <a:ext cx="10515600" cy="5075432"/>
          </a:xfrm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en-US" b="1" dirty="0"/>
              <a:t>Pasal </a:t>
            </a:r>
            <a:r>
              <a:rPr lang="en-ID" sz="2800" b="1" i="0" u="none" strike="noStrike" baseline="0" dirty="0"/>
              <a:t>Pasal 286 </a:t>
            </a:r>
            <a:r>
              <a:rPr lang="en-ID" sz="2800" b="1" i="0" u="none" strike="noStrike" baseline="0" dirty="0" err="1"/>
              <a:t>ayat</a:t>
            </a:r>
            <a:r>
              <a:rPr lang="en-ID" sz="2800" b="1" i="0" u="none" strike="noStrike" baseline="0" dirty="0"/>
              <a:t> (1) </a:t>
            </a:r>
            <a:r>
              <a:rPr lang="en-ID" sz="2800" b="1" i="0" u="none" strike="noStrike" baseline="0" dirty="0" err="1"/>
              <a:t>Undang</a:t>
            </a:r>
            <a:r>
              <a:rPr lang="en-ID" sz="2800" b="1" i="0" u="none" strike="noStrike" baseline="0" dirty="0"/>
              <a:t>- </a:t>
            </a:r>
            <a:r>
              <a:rPr lang="en-ID" sz="2800" b="1" i="0" u="none" strike="noStrike" baseline="0" dirty="0" err="1"/>
              <a:t>Undang</a:t>
            </a:r>
            <a:r>
              <a:rPr lang="en-ID" sz="2800" b="1" i="0" u="none" strike="noStrike" baseline="0" dirty="0"/>
              <a:t> </a:t>
            </a:r>
            <a:r>
              <a:rPr lang="en-ID" sz="2800" b="1" i="0" u="none" strike="noStrike" baseline="0" dirty="0" err="1"/>
              <a:t>Nomor</a:t>
            </a:r>
            <a:r>
              <a:rPr lang="en-ID" sz="2800" b="1" i="0" u="none" strike="noStrike" baseline="0" dirty="0"/>
              <a:t> 23 </a:t>
            </a:r>
            <a:r>
              <a:rPr lang="en-ID" sz="2800" b="1" i="0" u="none" strike="noStrike" baseline="0" dirty="0" err="1"/>
              <a:t>Tahun</a:t>
            </a:r>
            <a:r>
              <a:rPr lang="en-ID" sz="2800" b="1" i="0" u="none" strike="noStrike" baseline="0" dirty="0"/>
              <a:t> 2014 </a:t>
            </a:r>
            <a:r>
              <a:rPr lang="en-ID" sz="2800" b="1" i="0" u="none" strike="noStrike" baseline="0" dirty="0" err="1"/>
              <a:t>tentang</a:t>
            </a:r>
            <a:r>
              <a:rPr lang="en-ID" sz="2800" b="1" i="0" u="none" strike="noStrike" baseline="0" dirty="0"/>
              <a:t> </a:t>
            </a:r>
            <a:r>
              <a:rPr lang="en-ID" sz="2800" b="1" i="0" u="none" strike="noStrike" baseline="0" dirty="0" err="1"/>
              <a:t>Pemerintahan</a:t>
            </a:r>
            <a:r>
              <a:rPr lang="en-ID" sz="2800" b="1" i="0" u="none" strike="noStrike" baseline="0" dirty="0"/>
              <a:t> Daerah.</a:t>
            </a:r>
            <a:r>
              <a:rPr lang="en-ID" sz="2800" b="0" i="0" u="none" strike="noStrike" baseline="0" dirty="0"/>
              <a:t> </a:t>
            </a:r>
            <a:r>
              <a:rPr lang="en-ID" sz="2800" b="0" i="1" u="none" strike="noStrike" baseline="0" dirty="0"/>
              <a:t>“</a:t>
            </a:r>
            <a:r>
              <a:rPr lang="en-ID" sz="2800" b="0" i="1" u="none" strike="noStrike" baseline="0" dirty="0" err="1"/>
              <a:t>pajak</a:t>
            </a:r>
            <a:r>
              <a:rPr lang="en-ID" sz="2800" b="0" i="1" u="none" strike="noStrike" baseline="0" dirty="0"/>
              <a:t> </a:t>
            </a:r>
            <a:r>
              <a:rPr lang="en-ID" sz="2800" b="0" i="1" u="none" strike="noStrike" baseline="0" dirty="0" err="1"/>
              <a:t>daerah</a:t>
            </a:r>
            <a:r>
              <a:rPr lang="en-ID" sz="2800" b="0" i="1" u="none" strike="noStrike" baseline="0" dirty="0"/>
              <a:t> dan </a:t>
            </a:r>
            <a:r>
              <a:rPr lang="en-ID" sz="2800" b="0" i="1" u="none" strike="noStrike" baseline="0" dirty="0" err="1"/>
              <a:t>retribusi</a:t>
            </a:r>
            <a:r>
              <a:rPr lang="en-ID" sz="2800" b="0" i="1" u="none" strike="noStrike" baseline="0" dirty="0"/>
              <a:t> </a:t>
            </a:r>
            <a:r>
              <a:rPr lang="en-ID" sz="2800" b="0" i="1" u="none" strike="noStrike" baseline="0" dirty="0" err="1"/>
              <a:t>daerah</a:t>
            </a:r>
            <a:r>
              <a:rPr lang="en-ID" sz="2800" b="0" i="1" u="none" strike="noStrike" baseline="0" dirty="0"/>
              <a:t> </a:t>
            </a:r>
            <a:r>
              <a:rPr lang="en-ID" sz="2800" b="0" i="1" u="none" strike="noStrike" baseline="0" dirty="0" err="1"/>
              <a:t>ditetapkan</a:t>
            </a:r>
            <a:r>
              <a:rPr lang="en-ID" sz="2800" b="0" i="1" u="none" strike="noStrike" baseline="0" dirty="0"/>
              <a:t> </a:t>
            </a:r>
            <a:r>
              <a:rPr lang="en-ID" sz="2800" b="0" i="1" u="none" strike="noStrike" baseline="0" dirty="0" err="1"/>
              <a:t>dengan</a:t>
            </a:r>
            <a:r>
              <a:rPr lang="en-ID" sz="2800" b="0" i="1" u="none" strike="noStrike" baseline="0" dirty="0"/>
              <a:t> </a:t>
            </a:r>
            <a:r>
              <a:rPr lang="en-ID" sz="2800" b="0" i="1" u="none" strike="noStrike" baseline="0" dirty="0" err="1"/>
              <a:t>undang-undang</a:t>
            </a:r>
            <a:r>
              <a:rPr lang="en-ID" sz="2800" b="0" i="1" u="none" strike="noStrike" baseline="0" dirty="0"/>
              <a:t> yang </a:t>
            </a:r>
            <a:r>
              <a:rPr lang="en-ID" sz="2800" b="0" i="1" u="none" strike="noStrike" baseline="0" dirty="0" err="1"/>
              <a:t>pelaksanaannya</a:t>
            </a:r>
            <a:r>
              <a:rPr lang="en-ID" sz="2800" b="0" i="1" u="none" strike="noStrike" baseline="0" dirty="0"/>
              <a:t> di </a:t>
            </a:r>
            <a:r>
              <a:rPr lang="en-ID" sz="2800" b="0" i="1" u="none" strike="noStrike" baseline="0" dirty="0" err="1"/>
              <a:t>daerah</a:t>
            </a:r>
            <a:r>
              <a:rPr lang="en-ID" sz="2800" b="0" i="1" u="none" strike="noStrike" baseline="0" dirty="0"/>
              <a:t> </a:t>
            </a:r>
            <a:r>
              <a:rPr lang="en-ID" sz="2800" b="0" i="1" u="none" strike="noStrike" baseline="0" dirty="0" err="1">
                <a:highlight>
                  <a:srgbClr val="FFFF00"/>
                </a:highlight>
              </a:rPr>
              <a:t>diatur</a:t>
            </a:r>
            <a:r>
              <a:rPr lang="en-ID" sz="2800" b="0" i="1" u="none" strike="noStrike" baseline="0" dirty="0">
                <a:highlight>
                  <a:srgbClr val="FFFF00"/>
                </a:highlight>
              </a:rPr>
              <a:t> </a:t>
            </a:r>
            <a:r>
              <a:rPr lang="en-ID" sz="2800" b="0" i="1" u="none" strike="noStrike" baseline="0" dirty="0" err="1">
                <a:highlight>
                  <a:srgbClr val="FFFF00"/>
                </a:highlight>
              </a:rPr>
              <a:t>lebih</a:t>
            </a:r>
            <a:r>
              <a:rPr lang="en-ID" sz="2800" b="0" i="1" u="none" strike="noStrike" baseline="0" dirty="0">
                <a:highlight>
                  <a:srgbClr val="FFFF00"/>
                </a:highlight>
              </a:rPr>
              <a:t> </a:t>
            </a:r>
            <a:r>
              <a:rPr lang="en-ID" sz="2800" b="0" i="1" u="none" strike="noStrike" baseline="0" dirty="0" err="1">
                <a:highlight>
                  <a:srgbClr val="FFFF00"/>
                </a:highlight>
              </a:rPr>
              <a:t>lanjut</a:t>
            </a:r>
            <a:r>
              <a:rPr lang="en-ID" sz="2800" b="0" i="1" u="none" strike="noStrike" baseline="0" dirty="0">
                <a:highlight>
                  <a:srgbClr val="FFFF00"/>
                </a:highlight>
              </a:rPr>
              <a:t> </a:t>
            </a:r>
            <a:r>
              <a:rPr lang="en-ID" sz="2800" b="0" i="1" u="none" strike="noStrike" baseline="0" dirty="0" err="1">
                <a:highlight>
                  <a:srgbClr val="FFFF00"/>
                </a:highlight>
              </a:rPr>
              <a:t>dengan</a:t>
            </a:r>
            <a:r>
              <a:rPr lang="en-ID" sz="2800" b="0" i="1" u="none" strike="noStrike" baseline="0" dirty="0">
                <a:highlight>
                  <a:srgbClr val="FFFF00"/>
                </a:highlight>
              </a:rPr>
              <a:t> </a:t>
            </a:r>
            <a:r>
              <a:rPr lang="en-ID" sz="2800" b="0" i="1" u="none" strike="noStrike" baseline="0" dirty="0" err="1">
                <a:highlight>
                  <a:srgbClr val="FFFF00"/>
                </a:highlight>
              </a:rPr>
              <a:t>peraturan</a:t>
            </a:r>
            <a:r>
              <a:rPr lang="en-ID" sz="2800" b="0" i="1" u="none" strike="noStrike" baseline="0" dirty="0">
                <a:highlight>
                  <a:srgbClr val="FFFF00"/>
                </a:highlight>
              </a:rPr>
              <a:t> </a:t>
            </a:r>
            <a:r>
              <a:rPr lang="en-ID" sz="2800" b="0" i="1" u="none" strike="noStrike" baseline="0" dirty="0" err="1">
                <a:highlight>
                  <a:srgbClr val="FFFF00"/>
                </a:highlight>
              </a:rPr>
              <a:t>daerah</a:t>
            </a:r>
            <a:r>
              <a:rPr lang="en-ID" sz="2800" b="0" i="1" u="none" strike="noStrike" baseline="0" dirty="0"/>
              <a:t>”.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ID" sz="2800" b="1" i="0" u="none" strike="noStrike" baseline="0" dirty="0"/>
              <a:t>Pasal 94 </a:t>
            </a:r>
            <a:r>
              <a:rPr lang="en-ID" sz="2800" b="1" i="0" u="none" strike="noStrike" baseline="0" dirty="0" err="1"/>
              <a:t>Undang-Undang</a:t>
            </a:r>
            <a:r>
              <a:rPr lang="en-ID" sz="2800" b="1" i="0" u="none" strike="noStrike" baseline="0" dirty="0"/>
              <a:t> </a:t>
            </a:r>
            <a:r>
              <a:rPr lang="en-ID" sz="2800" b="1" i="0" u="none" strike="noStrike" baseline="0" dirty="0" err="1"/>
              <a:t>Nomor</a:t>
            </a:r>
            <a:r>
              <a:rPr lang="en-ID" sz="2800" b="1" i="0" u="none" strike="noStrike" baseline="0" dirty="0"/>
              <a:t> 1 </a:t>
            </a:r>
            <a:r>
              <a:rPr lang="en-ID" sz="2800" b="1" i="0" u="none" strike="noStrike" baseline="0" dirty="0" err="1"/>
              <a:t>Tahun</a:t>
            </a:r>
            <a:r>
              <a:rPr lang="en-ID" sz="2800" b="1" i="0" u="none" strike="noStrike" baseline="0" dirty="0"/>
              <a:t> 2022 </a:t>
            </a:r>
            <a:r>
              <a:rPr lang="en-ID" sz="2800" b="1" i="0" u="none" strike="noStrike" baseline="0" dirty="0" err="1"/>
              <a:t>tentang</a:t>
            </a:r>
            <a:r>
              <a:rPr lang="en-ID" sz="2800" b="1" i="0" u="none" strike="noStrike" baseline="0" dirty="0"/>
              <a:t> </a:t>
            </a:r>
            <a:r>
              <a:rPr lang="en-ID" sz="2800" b="1" i="0" u="none" strike="noStrike" baseline="0" dirty="0" err="1"/>
              <a:t>Hubungan</a:t>
            </a:r>
            <a:r>
              <a:rPr lang="en-ID" sz="2800" b="1" i="0" u="none" strike="noStrike" baseline="0" dirty="0"/>
              <a:t> </a:t>
            </a:r>
            <a:r>
              <a:rPr lang="en-ID" sz="2800" b="1" i="0" u="none" strike="noStrike" baseline="0" dirty="0" err="1"/>
              <a:t>Keuangan</a:t>
            </a:r>
            <a:r>
              <a:rPr lang="en-ID" sz="2800" b="1" i="0" u="none" strike="noStrike" baseline="0" dirty="0"/>
              <a:t> Antara </a:t>
            </a:r>
            <a:r>
              <a:rPr lang="en-ID" sz="2800" b="1" i="0" u="none" strike="noStrike" baseline="0" dirty="0" err="1"/>
              <a:t>Pemerintah</a:t>
            </a:r>
            <a:r>
              <a:rPr lang="en-ID" sz="2800" b="1" i="0" u="none" strike="noStrike" baseline="0" dirty="0"/>
              <a:t> Pusat dan Daerah. </a:t>
            </a:r>
            <a:r>
              <a:rPr lang="en-ID" sz="2800" b="0" i="1" u="none" strike="noStrike" baseline="0" dirty="0"/>
              <a:t>“</a:t>
            </a:r>
            <a:r>
              <a:rPr lang="en-ID" sz="2800" b="0" i="1" u="none" strike="noStrike" baseline="0" dirty="0" err="1"/>
              <a:t>subjek</a:t>
            </a:r>
            <a:r>
              <a:rPr lang="en-ID" sz="2800" b="0" i="1" u="none" strike="noStrike" baseline="0" dirty="0"/>
              <a:t> </a:t>
            </a:r>
            <a:r>
              <a:rPr lang="en-ID" sz="2800" b="0" i="1" u="none" strike="noStrike" baseline="0" dirty="0" err="1"/>
              <a:t>retribusi</a:t>
            </a:r>
            <a:r>
              <a:rPr lang="en-ID" sz="2800" b="0" i="1" u="none" strike="noStrike" baseline="0" dirty="0"/>
              <a:t> dan </a:t>
            </a:r>
            <a:r>
              <a:rPr lang="en-ID" sz="2800" b="0" i="1" u="none" strike="noStrike" baseline="0" dirty="0" err="1"/>
              <a:t>wajib</a:t>
            </a:r>
            <a:r>
              <a:rPr lang="en-ID" sz="2800" b="0" i="1" u="none" strike="noStrike" baseline="0" dirty="0"/>
              <a:t> </a:t>
            </a:r>
            <a:r>
              <a:rPr lang="en-ID" sz="2800" b="0" i="1" u="none" strike="noStrike" baseline="0" dirty="0" err="1"/>
              <a:t>retribusi</a:t>
            </a:r>
            <a:r>
              <a:rPr lang="en-ID" sz="2800" b="0" i="1" u="none" strike="noStrike" baseline="0" dirty="0"/>
              <a:t>, </a:t>
            </a:r>
            <a:r>
              <a:rPr lang="en-ID" sz="2800" b="0" i="1" u="none" strike="noStrike" baseline="0" dirty="0" err="1"/>
              <a:t>objek</a:t>
            </a:r>
            <a:r>
              <a:rPr lang="en-ID" sz="2800" b="0" i="1" u="none" strike="noStrike" baseline="0" dirty="0"/>
              <a:t> </a:t>
            </a:r>
            <a:r>
              <a:rPr lang="en-ID" sz="2800" b="0" i="1" u="none" strike="noStrike" baseline="0" dirty="0" err="1"/>
              <a:t>pajak</a:t>
            </a:r>
            <a:r>
              <a:rPr lang="en-ID" sz="2800" b="0" i="1" u="none" strike="noStrike" baseline="0" dirty="0"/>
              <a:t> dan </a:t>
            </a:r>
            <a:r>
              <a:rPr lang="en-ID" sz="2800" b="0" i="1" u="none" strike="noStrike" baseline="0" dirty="0" err="1"/>
              <a:t>retribusi</a:t>
            </a:r>
            <a:r>
              <a:rPr lang="en-ID" sz="2800" b="0" i="1" u="none" strike="noStrike" baseline="0" dirty="0"/>
              <a:t>, </a:t>
            </a:r>
            <a:r>
              <a:rPr lang="en-ID" sz="2800" b="0" i="1" u="none" strike="noStrike" baseline="0" dirty="0" err="1"/>
              <a:t>dasar</a:t>
            </a:r>
            <a:r>
              <a:rPr lang="en-ID" sz="2800" b="0" i="1" u="none" strike="noStrike" baseline="0" dirty="0"/>
              <a:t> </a:t>
            </a:r>
            <a:r>
              <a:rPr lang="en-ID" sz="2800" b="0" i="1" u="none" strike="noStrike" baseline="0" dirty="0" err="1"/>
              <a:t>pengenaan</a:t>
            </a:r>
            <a:r>
              <a:rPr lang="en-ID" sz="2800" b="0" i="1" u="none" strike="noStrike" baseline="0" dirty="0"/>
              <a:t> </a:t>
            </a:r>
            <a:r>
              <a:rPr lang="en-ID" sz="2800" b="0" i="1" u="none" strike="noStrike" baseline="0" dirty="0" err="1"/>
              <a:t>pajak</a:t>
            </a:r>
            <a:r>
              <a:rPr lang="en-ID" sz="2800" b="0" i="1" u="none" strike="noStrike" baseline="0" dirty="0"/>
              <a:t>, </a:t>
            </a:r>
            <a:r>
              <a:rPr lang="en-ID" sz="2800" b="0" i="1" u="none" strike="noStrike" baseline="0" dirty="0" err="1"/>
              <a:t>tingkat</a:t>
            </a:r>
            <a:r>
              <a:rPr lang="en-ID" sz="2800" b="0" i="1" u="none" strike="noStrike" baseline="0" dirty="0"/>
              <a:t> </a:t>
            </a:r>
            <a:r>
              <a:rPr lang="en-ID" sz="2800" b="0" i="1" u="none" strike="noStrike" baseline="0" dirty="0" err="1"/>
              <a:t>penggunaan</a:t>
            </a:r>
            <a:r>
              <a:rPr lang="en-ID" sz="2800" b="0" i="1" u="none" strike="noStrike" baseline="0" dirty="0"/>
              <a:t> </a:t>
            </a:r>
            <a:r>
              <a:rPr lang="en-ID" sz="2800" b="0" i="1" u="none" strike="noStrike" baseline="0" dirty="0" err="1"/>
              <a:t>jasa</a:t>
            </a:r>
            <a:r>
              <a:rPr lang="en-ID" sz="2800" b="0" i="1" u="none" strike="noStrike" baseline="0" dirty="0"/>
              <a:t> </a:t>
            </a:r>
            <a:r>
              <a:rPr lang="en-ID" sz="2800" b="0" i="1" u="none" strike="noStrike" baseline="0" dirty="0" err="1"/>
              <a:t>retribusi</a:t>
            </a:r>
            <a:r>
              <a:rPr lang="en-ID" sz="2800" b="0" i="1" u="none" strike="noStrike" baseline="0" dirty="0"/>
              <a:t>, </a:t>
            </a:r>
            <a:r>
              <a:rPr lang="en-ID" sz="2800" b="0" i="1" u="none" strike="noStrike" baseline="0" dirty="0" err="1"/>
              <a:t>saat</a:t>
            </a:r>
            <a:r>
              <a:rPr lang="en-ID" sz="2800" b="0" i="1" u="none" strike="noStrike" baseline="0" dirty="0"/>
              <a:t> </a:t>
            </a:r>
            <a:r>
              <a:rPr lang="en-ID" sz="2800" b="0" i="1" u="none" strike="noStrike" baseline="0" dirty="0" err="1"/>
              <a:t>terutang</a:t>
            </a:r>
            <a:r>
              <a:rPr lang="en-ID" sz="2800" b="0" i="1" u="none" strike="noStrike" baseline="0" dirty="0"/>
              <a:t> </a:t>
            </a:r>
            <a:r>
              <a:rPr lang="en-ID" sz="2800" b="0" i="1" u="none" strike="noStrike" baseline="0" dirty="0" err="1"/>
              <a:t>pajak</a:t>
            </a:r>
            <a:r>
              <a:rPr lang="en-ID" sz="2800" b="0" i="1" u="none" strike="noStrike" baseline="0" dirty="0"/>
              <a:t>, wilayah </a:t>
            </a:r>
            <a:r>
              <a:rPr lang="en-ID" sz="2800" b="0" i="1" u="none" strike="noStrike" baseline="0" dirty="0" err="1"/>
              <a:t>pemungutan</a:t>
            </a:r>
            <a:r>
              <a:rPr lang="en-ID" sz="2800" b="0" i="1" u="none" strike="noStrike" baseline="0" dirty="0"/>
              <a:t> </a:t>
            </a:r>
            <a:r>
              <a:rPr lang="en-ID" sz="2800" b="0" i="1" u="none" strike="noStrike" baseline="0" dirty="0" err="1"/>
              <a:t>pajak</a:t>
            </a:r>
            <a:r>
              <a:rPr lang="en-ID" sz="2800" b="0" i="1" u="none" strike="noStrike" baseline="0" dirty="0"/>
              <a:t>, </a:t>
            </a:r>
            <a:r>
              <a:rPr lang="en-ID" sz="2800" b="0" i="1" u="none" strike="noStrike" baseline="0" dirty="0" err="1"/>
              <a:t>serta</a:t>
            </a:r>
            <a:r>
              <a:rPr lang="en-ID" sz="2800" b="0" i="1" u="none" strike="noStrike" baseline="0" dirty="0"/>
              <a:t> </a:t>
            </a:r>
            <a:r>
              <a:rPr lang="en-ID" sz="2800" b="0" i="1" u="none" strike="noStrike" baseline="0" dirty="0" err="1"/>
              <a:t>tarif</a:t>
            </a:r>
            <a:r>
              <a:rPr lang="en-ID" sz="2800" b="0" i="1" u="none" strike="noStrike" baseline="0" dirty="0"/>
              <a:t> </a:t>
            </a:r>
            <a:r>
              <a:rPr lang="en-ID" sz="2800" b="0" i="1" u="none" strike="noStrike" baseline="0" dirty="0" err="1"/>
              <a:t>pajak</a:t>
            </a:r>
            <a:r>
              <a:rPr lang="en-ID" sz="2800" b="0" i="1" u="none" strike="noStrike" baseline="0" dirty="0"/>
              <a:t> dan </a:t>
            </a:r>
            <a:r>
              <a:rPr lang="en-ID" sz="2800" b="0" i="1" u="none" strike="noStrike" baseline="0" dirty="0" err="1"/>
              <a:t>retribusi</a:t>
            </a:r>
            <a:r>
              <a:rPr lang="en-ID" sz="2800" b="0" i="1" u="none" strike="noStrike" baseline="0" dirty="0"/>
              <a:t>, </a:t>
            </a:r>
            <a:r>
              <a:rPr lang="en-ID" sz="2800" b="0" i="1" u="none" strike="noStrike" baseline="0" dirty="0" err="1"/>
              <a:t>untuk</a:t>
            </a:r>
            <a:r>
              <a:rPr lang="en-ID" sz="2800" b="0" i="1" u="none" strike="noStrike" baseline="0" dirty="0"/>
              <a:t> </a:t>
            </a:r>
            <a:r>
              <a:rPr lang="en-ID" sz="2800" b="0" i="1" u="none" strike="noStrike" baseline="0" dirty="0" err="1"/>
              <a:t>seluruh</a:t>
            </a:r>
            <a:r>
              <a:rPr lang="en-ID" sz="2800" b="0" i="1" u="none" strike="noStrike" baseline="0" dirty="0"/>
              <a:t> </a:t>
            </a:r>
            <a:r>
              <a:rPr lang="en-ID" sz="2800" b="0" i="1" u="none" strike="noStrike" baseline="0" dirty="0" err="1"/>
              <a:t>jenis</a:t>
            </a:r>
            <a:r>
              <a:rPr lang="en-ID" sz="2800" b="0" i="1" u="none" strike="noStrike" baseline="0" dirty="0"/>
              <a:t> </a:t>
            </a:r>
            <a:r>
              <a:rPr lang="en-ID" sz="2800" b="0" i="1" u="none" strike="noStrike" baseline="0" dirty="0" err="1"/>
              <a:t>pajak</a:t>
            </a:r>
            <a:r>
              <a:rPr lang="en-ID" sz="2800" b="0" i="1" u="none" strike="noStrike" baseline="0" dirty="0"/>
              <a:t> dan </a:t>
            </a:r>
            <a:r>
              <a:rPr lang="en-ID" sz="2800" b="0" i="1" u="none" strike="noStrike" baseline="0" dirty="0" err="1"/>
              <a:t>retribusi</a:t>
            </a:r>
            <a:r>
              <a:rPr lang="en-ID" sz="2800" b="0" i="1" u="none" strike="noStrike" baseline="0" dirty="0"/>
              <a:t> </a:t>
            </a:r>
            <a:r>
              <a:rPr lang="en-ID" sz="2800" b="0" i="1" u="none" strike="noStrike" baseline="0" dirty="0" err="1">
                <a:highlight>
                  <a:srgbClr val="FFFF00"/>
                </a:highlight>
              </a:rPr>
              <a:t>ditetapkan</a:t>
            </a:r>
            <a:r>
              <a:rPr lang="en-ID" sz="2800" b="0" i="1" u="none" strike="noStrike" baseline="0" dirty="0">
                <a:highlight>
                  <a:srgbClr val="FFFF00"/>
                </a:highlight>
              </a:rPr>
              <a:t> </a:t>
            </a:r>
            <a:r>
              <a:rPr lang="en-ID" sz="2800" b="0" i="1" u="none" strike="noStrike" baseline="0" dirty="0" err="1">
                <a:highlight>
                  <a:srgbClr val="FFFF00"/>
                </a:highlight>
              </a:rPr>
              <a:t>dalam</a:t>
            </a:r>
            <a:r>
              <a:rPr lang="en-ID" sz="2800" b="0" i="1" u="none" strike="noStrike" baseline="0" dirty="0">
                <a:highlight>
                  <a:srgbClr val="FFFF00"/>
                </a:highlight>
              </a:rPr>
              <a:t> 1 (</a:t>
            </a:r>
            <a:r>
              <a:rPr lang="en-ID" sz="2800" b="0" i="1" u="none" strike="noStrike" baseline="0" dirty="0" err="1">
                <a:highlight>
                  <a:srgbClr val="FFFF00"/>
                </a:highlight>
              </a:rPr>
              <a:t>satu</a:t>
            </a:r>
            <a:r>
              <a:rPr lang="en-ID" sz="2800" b="0" i="1" u="none" strike="noStrike" baseline="0" dirty="0">
                <a:highlight>
                  <a:srgbClr val="FFFF00"/>
                </a:highlight>
              </a:rPr>
              <a:t>) </a:t>
            </a:r>
            <a:r>
              <a:rPr lang="en-ID" sz="2800" b="0" i="1" u="none" strike="noStrike" baseline="0" dirty="0" err="1">
                <a:highlight>
                  <a:srgbClr val="FFFF00"/>
                </a:highlight>
              </a:rPr>
              <a:t>peraturan</a:t>
            </a:r>
            <a:r>
              <a:rPr lang="en-ID" sz="2800" b="0" i="1" u="none" strike="noStrike" baseline="0" dirty="0">
                <a:highlight>
                  <a:srgbClr val="FFFF00"/>
                </a:highlight>
              </a:rPr>
              <a:t> </a:t>
            </a:r>
            <a:r>
              <a:rPr lang="en-ID" sz="2800" b="0" i="1" u="none" strike="noStrike" baseline="0" dirty="0" err="1">
                <a:highlight>
                  <a:srgbClr val="FFFF00"/>
                </a:highlight>
              </a:rPr>
              <a:t>daerah</a:t>
            </a:r>
            <a:r>
              <a:rPr lang="en-ID" sz="2800" b="0" i="1" u="none" strike="noStrike" baseline="0" dirty="0"/>
              <a:t> dan </a:t>
            </a:r>
            <a:r>
              <a:rPr lang="en-ID" sz="2800" b="0" i="1" u="none" strike="noStrike" baseline="0" dirty="0" err="1"/>
              <a:t>menjadi</a:t>
            </a:r>
            <a:r>
              <a:rPr lang="en-ID" sz="2800" b="0" i="1" u="none" strike="noStrike" baseline="0" dirty="0"/>
              <a:t> </a:t>
            </a:r>
            <a:r>
              <a:rPr lang="en-ID" sz="2800" b="0" i="1" u="none" strike="noStrike" baseline="0" dirty="0" err="1"/>
              <a:t>dasar</a:t>
            </a:r>
            <a:r>
              <a:rPr lang="en-ID" sz="2800" b="0" i="1" u="none" strike="noStrike" baseline="0" dirty="0"/>
              <a:t> </a:t>
            </a:r>
            <a:r>
              <a:rPr lang="en-ID" sz="2800" b="0" i="1" u="none" strike="noStrike" baseline="0" dirty="0" err="1"/>
              <a:t>pemungutan</a:t>
            </a:r>
            <a:r>
              <a:rPr lang="en-ID" sz="2800" b="0" i="1" u="none" strike="noStrike" baseline="0" dirty="0"/>
              <a:t> </a:t>
            </a:r>
            <a:r>
              <a:rPr lang="en-ID" sz="2800" b="0" i="1" u="none" strike="noStrike" baseline="0" dirty="0" err="1"/>
              <a:t>pajak</a:t>
            </a:r>
            <a:r>
              <a:rPr lang="en-ID" sz="2800" b="0" i="1" u="none" strike="noStrike" baseline="0" dirty="0"/>
              <a:t> dan </a:t>
            </a:r>
            <a:r>
              <a:rPr lang="en-ID" sz="2800" b="0" i="1" u="none" strike="noStrike" baseline="0" dirty="0" err="1"/>
              <a:t>retribusi</a:t>
            </a:r>
            <a:r>
              <a:rPr lang="en-ID" sz="2800" b="0" i="1" u="none" strike="noStrike" baseline="0" dirty="0"/>
              <a:t> di </a:t>
            </a:r>
            <a:r>
              <a:rPr lang="en-ID" sz="2800" b="0" i="1" u="none" strike="noStrike" baseline="0" dirty="0" err="1"/>
              <a:t>daerah</a:t>
            </a:r>
            <a:r>
              <a:rPr lang="en-ID" sz="2800" b="0" i="1" u="none" strike="noStrike" baseline="0" dirty="0"/>
              <a:t>”</a:t>
            </a:r>
            <a:endParaRPr lang="en-US" i="1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130925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9105B73-57B7-E3C4-F464-546556509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MATERI MUATAN PERDA 8 TAHUN 2023 TTG PDRD </a:t>
            </a:r>
            <a:endParaRPr lang="en-ID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1F1DC0-3F0A-549B-6339-88956224F823}"/>
              </a:ext>
            </a:extLst>
          </p:cNvPr>
          <p:cNvSpPr>
            <a:spLocks noGrp="1"/>
          </p:cNvSpPr>
          <p:nvPr>
            <p:ph idx="1"/>
          </p:nvPr>
        </p:nvSpPr>
        <p:spPr>
          <a:gradFill flip="none" rotWithShape="1">
            <a:gsLst>
              <a:gs pos="0">
                <a:schemeClr val="accent1">
                  <a:lumMod val="0"/>
                  <a:lumOff val="100000"/>
                </a:schemeClr>
              </a:gs>
              <a:gs pos="35000">
                <a:schemeClr val="accent1">
                  <a:lumMod val="0"/>
                  <a:lumOff val="100000"/>
                </a:schemeClr>
              </a:gs>
              <a:gs pos="100000">
                <a:schemeClr val="accent1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dirty="0"/>
              <a:t>KETENTUAN UMUM</a:t>
            </a:r>
          </a:p>
          <a:p>
            <a:pPr marL="514350" indent="-514350">
              <a:buAutoNum type="arabicPeriod"/>
            </a:pPr>
            <a:r>
              <a:rPr lang="en-US" dirty="0"/>
              <a:t>PAJAK DAERAH</a:t>
            </a:r>
          </a:p>
          <a:p>
            <a:pPr marL="514350" indent="-514350">
              <a:buAutoNum type="arabicPeriod"/>
            </a:pPr>
            <a:r>
              <a:rPr lang="en-US" dirty="0"/>
              <a:t>RETRIBUSI DAERAH</a:t>
            </a:r>
          </a:p>
          <a:p>
            <a:pPr marL="514350" indent="-514350">
              <a:buAutoNum type="arabicPeriod"/>
            </a:pPr>
            <a:r>
              <a:rPr lang="es-ES" dirty="0"/>
              <a:t>TATA CARA PEMUNGUTAN PAJAK DAN RETRIBUSI</a:t>
            </a:r>
            <a:endParaRPr lang="en-US" dirty="0"/>
          </a:p>
          <a:p>
            <a:pPr marL="514350" indent="-514350">
              <a:buAutoNum type="arabicPeriod"/>
            </a:pPr>
            <a:r>
              <a:rPr lang="en-ID" dirty="0"/>
              <a:t>PENGURANGAN, KERINGANAN, PEMBEBASAN, PENGHAPUSAN ATAU PENUNDAAN ATAS POKOK PAJAK/RETRIBUSI</a:t>
            </a:r>
            <a:r>
              <a:rPr lang="en-US" dirty="0"/>
              <a:t>.</a:t>
            </a:r>
          </a:p>
          <a:p>
            <a:pPr marL="514350" indent="-514350">
              <a:buAutoNum type="arabicPeriod"/>
            </a:pPr>
            <a:r>
              <a:rPr lang="en-ID" dirty="0"/>
              <a:t>KERAHASIAAN DATA WAJIB PAJAK</a:t>
            </a:r>
            <a:endParaRPr lang="en-US" dirty="0"/>
          </a:p>
          <a:p>
            <a:pPr marL="514350" indent="-514350">
              <a:buAutoNum type="arabicPeriod"/>
            </a:pPr>
            <a:r>
              <a:rPr lang="en-ID" dirty="0"/>
              <a:t>SANKSI</a:t>
            </a:r>
          </a:p>
          <a:p>
            <a:pPr marL="514350" indent="-514350">
              <a:buAutoNum type="arabicPeriod"/>
            </a:pPr>
            <a:r>
              <a:rPr lang="en-ID" dirty="0"/>
              <a:t>KETENTUAN PERALIHAN</a:t>
            </a:r>
          </a:p>
          <a:p>
            <a:pPr marL="514350" indent="-514350">
              <a:buAutoNum type="arabicPeriod"/>
            </a:pPr>
            <a:r>
              <a:rPr lang="en-ID" dirty="0"/>
              <a:t>KETENTUAN PENUTUP</a:t>
            </a:r>
          </a:p>
        </p:txBody>
      </p:sp>
    </p:spTree>
    <p:extLst>
      <p:ext uri="{BB962C8B-B14F-4D97-AF65-F5344CB8AC3E}">
        <p14:creationId xmlns:p14="http://schemas.microsoft.com/office/powerpoint/2010/main" val="16304239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83C06E-E08D-E6BC-9EF5-9F2879136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6" y="190072"/>
            <a:ext cx="10515600" cy="1062983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PAJAK DAERAH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EECF4DE-5E1B-6844-74BA-8F9B986835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5092"/>
            <a:ext cx="10515600" cy="5352836"/>
          </a:xfrm>
          <a:gradFill flip="none" rotWithShape="1">
            <a:gsLst>
              <a:gs pos="0">
                <a:schemeClr val="accent4">
                  <a:lumMod val="67000"/>
                </a:schemeClr>
              </a:gs>
              <a:gs pos="48000">
                <a:schemeClr val="accent4">
                  <a:lumMod val="97000"/>
                  <a:lumOff val="3000"/>
                </a:schemeClr>
              </a:gs>
              <a:gs pos="100000">
                <a:schemeClr val="accent4">
                  <a:lumMod val="60000"/>
                  <a:lumOff val="40000"/>
                </a:schemeClr>
              </a:gs>
            </a:gsLst>
            <a:lin ang="16200000" scaled="1"/>
            <a:tileRect/>
          </a:gradFill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ID" dirty="0"/>
              <a:t>PAJAK YANG DIPUNGUT OLEH PEMERINTAH DAERAH TERDIRI ATAS: </a:t>
            </a:r>
          </a:p>
          <a:p>
            <a:pPr marL="514350" indent="-514350" algn="just">
              <a:buAutoNum type="alphaLcPeriod"/>
            </a:pPr>
            <a:r>
              <a:rPr lang="en-ID" dirty="0"/>
              <a:t>PAJAK BUMI DAN BANGUNAN, PERDESAAN DAN PERKOTAAN (PBB-P2). </a:t>
            </a:r>
          </a:p>
          <a:p>
            <a:pPr marL="514350" indent="-514350" algn="just">
              <a:buAutoNum type="alphaLcPeriod"/>
            </a:pPr>
            <a:r>
              <a:rPr lang="en-ID" dirty="0"/>
              <a:t>BEA PEROLEHAN HAK ATAS TANAH DAN BANGUNAN (BPHTB). </a:t>
            </a:r>
          </a:p>
          <a:p>
            <a:pPr marL="514350" indent="-514350" algn="just">
              <a:buAutoNum type="alphaLcPeriod"/>
            </a:pPr>
            <a:r>
              <a:rPr lang="en-ID" dirty="0"/>
              <a:t>PAJAK BARANG DAN JASA TERTENTU (PBJT) (1. MAKANAN DAN/ATAU MINUMAN; 2. TENAGA LISTRIK; 3. JASA PERHOTELAN; 4. JASA PARKIR; DAN 5. JASA KESENIAN DAN HIBURAN). </a:t>
            </a:r>
          </a:p>
          <a:p>
            <a:pPr marL="514350" indent="-514350" algn="just">
              <a:buAutoNum type="alphaLcPeriod"/>
            </a:pPr>
            <a:r>
              <a:rPr lang="en-ID" dirty="0"/>
              <a:t>PAJAK REKLAME. </a:t>
            </a:r>
          </a:p>
          <a:p>
            <a:pPr marL="514350" indent="-514350" algn="just">
              <a:buAutoNum type="alphaLcPeriod"/>
            </a:pPr>
            <a:r>
              <a:rPr lang="en-ID" dirty="0"/>
              <a:t>PAJAK AIR TANAH (PAT). </a:t>
            </a:r>
          </a:p>
          <a:p>
            <a:pPr marL="0" indent="0" algn="just">
              <a:buNone/>
            </a:pPr>
            <a:r>
              <a:rPr lang="en-ID" dirty="0"/>
              <a:t>F. PAJAK MINERAL BUKAN LOGAM DAN BATUAN (MBLB). </a:t>
            </a:r>
          </a:p>
          <a:p>
            <a:pPr marL="0" indent="0" algn="just">
              <a:buNone/>
            </a:pPr>
            <a:r>
              <a:rPr lang="en-ID" dirty="0"/>
              <a:t>G. PAJAK SARANG BURUNG WALET; </a:t>
            </a:r>
          </a:p>
          <a:p>
            <a:pPr marL="0" indent="0" algn="just">
              <a:buNone/>
            </a:pPr>
            <a:r>
              <a:rPr lang="en-ID" dirty="0"/>
              <a:t>H. OPSEN PAJAK KENDARAAN BERMOTOR (PKB). DAN </a:t>
            </a:r>
          </a:p>
          <a:p>
            <a:pPr marL="0" indent="0" algn="just">
              <a:buNone/>
            </a:pPr>
            <a:r>
              <a:rPr lang="en-ID" dirty="0"/>
              <a:t>I. OPSEN BEA BALIK NAMA KENDARAAN BERMOTOR (BBNKB).</a:t>
            </a:r>
          </a:p>
        </p:txBody>
      </p:sp>
    </p:spTree>
    <p:extLst>
      <p:ext uri="{BB962C8B-B14F-4D97-AF65-F5344CB8AC3E}">
        <p14:creationId xmlns:p14="http://schemas.microsoft.com/office/powerpoint/2010/main" val="10207522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983213B-047D-536F-14D4-DA5FA2E3BA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6007" y="1156235"/>
            <a:ext cx="10515600" cy="1325563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RETRIBUSI DAERAH</a:t>
            </a:r>
            <a:endParaRPr lang="en-ID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8292D35-1FB1-9850-2D62-ABBF02FBBB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763747"/>
            <a:ext cx="10515600" cy="3413215"/>
          </a:xfr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26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sz="4000" dirty="0"/>
              <a:t>JENIS RETRIBUSI TERDIRI ATAS: 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ID" sz="4000" dirty="0"/>
              <a:t>RETRIBUSI JASA UMUM.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ID" sz="4000" dirty="0"/>
              <a:t>RETRIBUSI JASA USAHA; DAN </a:t>
            </a:r>
          </a:p>
          <a:p>
            <a:pPr marL="742950" indent="-742950" algn="just">
              <a:buFont typeface="+mj-lt"/>
              <a:buAutoNum type="arabicPeriod"/>
            </a:pPr>
            <a:r>
              <a:rPr lang="en-ID" sz="4000" dirty="0"/>
              <a:t>RETRIBUSI PERIZINAN TERTENTU</a:t>
            </a:r>
          </a:p>
        </p:txBody>
      </p:sp>
    </p:spTree>
    <p:extLst>
      <p:ext uri="{BB962C8B-B14F-4D97-AF65-F5344CB8AC3E}">
        <p14:creationId xmlns:p14="http://schemas.microsoft.com/office/powerpoint/2010/main" val="5308559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E63C1DF-A30B-297F-169F-50B58C171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6091"/>
            <a:ext cx="10515600" cy="1325563"/>
          </a:xfrm>
        </p:spPr>
        <p:txBody>
          <a:bodyPr/>
          <a:lstStyle/>
          <a:p>
            <a:pPr algn="ctr"/>
            <a:r>
              <a:rPr lang="en-ID" sz="4400" dirty="0">
                <a:latin typeface="+mn-lt"/>
              </a:rPr>
              <a:t>RETRIBUSI JASA UMUM</a:t>
            </a:r>
            <a:endParaRPr lang="en-ID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C72565A-5A65-4F69-1FD5-52BA4489EF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339333"/>
            <a:ext cx="10515600" cy="3609404"/>
          </a:xfrm>
          <a:gradFill flip="none" rotWithShape="1">
            <a:gsLst>
              <a:gs pos="0">
                <a:schemeClr val="accent6">
                  <a:lumMod val="0"/>
                  <a:lumOff val="100000"/>
                </a:schemeClr>
              </a:gs>
              <a:gs pos="35000">
                <a:schemeClr val="accent6">
                  <a:lumMod val="0"/>
                  <a:lumOff val="100000"/>
                </a:schemeClr>
              </a:gs>
              <a:gs pos="100000">
                <a:schemeClr val="accent6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D" sz="3600" dirty="0"/>
              <a:t>RETRIBUSI JASA UMUM MELIPUTI:</a:t>
            </a:r>
            <a:endParaRPr lang="en-ID" sz="3600" b="0" i="0" u="none" strike="noStrike" baseline="0" dirty="0"/>
          </a:p>
          <a:p>
            <a:pPr marL="742950" indent="-742950">
              <a:buFont typeface="+mj-lt"/>
              <a:buAutoNum type="arabicPeriod"/>
            </a:pPr>
            <a:r>
              <a:rPr lang="en-ID" sz="3600" b="0" i="0" u="none" strike="noStrike" baseline="0" dirty="0"/>
              <a:t>PELAYANAN KESEHATAN.</a:t>
            </a:r>
          </a:p>
          <a:p>
            <a:pPr marL="742950" indent="-742950">
              <a:buFont typeface="+mj-lt"/>
              <a:buAutoNum type="arabicPeriod"/>
            </a:pPr>
            <a:r>
              <a:rPr lang="en-ID" sz="3600" b="0" i="0" u="none" strike="noStrike" baseline="0" dirty="0"/>
              <a:t>PELAYANAN KEBERSIHAN.</a:t>
            </a:r>
          </a:p>
          <a:p>
            <a:pPr marL="742950" indent="-742950">
              <a:buFont typeface="+mj-lt"/>
              <a:buAutoNum type="arabicPeriod"/>
            </a:pPr>
            <a:r>
              <a:rPr lang="fi-FI" sz="3600" b="0" i="0" u="none" strike="noStrike" baseline="0" dirty="0"/>
              <a:t>PELAYANAN PARKIR DI TEPI JALAN UMUM, DAN</a:t>
            </a:r>
          </a:p>
          <a:p>
            <a:pPr marL="742950" indent="-742950">
              <a:buFont typeface="+mj-lt"/>
              <a:buAutoNum type="arabicPeriod"/>
            </a:pPr>
            <a:r>
              <a:rPr lang="en-ID" sz="3600" b="0" i="0" u="none" strike="noStrike" baseline="0" dirty="0"/>
              <a:t>PELAYANAN PASAR.</a:t>
            </a:r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36044093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3D5A48-748F-A661-6002-B27140D1A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621194"/>
          </a:xfrm>
        </p:spPr>
        <p:txBody>
          <a:bodyPr>
            <a:normAutofit fontScale="90000"/>
          </a:bodyPr>
          <a:lstStyle/>
          <a:p>
            <a:pPr algn="ctr"/>
            <a:r>
              <a:rPr lang="en-ID" sz="4400" dirty="0">
                <a:latin typeface="+mn-lt"/>
              </a:rPr>
              <a:t>RETRIBUSI JASA USAHA</a:t>
            </a:r>
            <a:endParaRPr lang="en-ID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63A795-6EFF-11B9-FA2E-43C5F4EB83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8238"/>
            <a:ext cx="10515600" cy="5650787"/>
          </a:xfrm>
          <a:gradFill flip="none" rotWithShape="1">
            <a:gsLst>
              <a:gs pos="0">
                <a:schemeClr val="accent2">
                  <a:lumMod val="5000"/>
                  <a:lumOff val="95000"/>
                </a:schemeClr>
              </a:gs>
              <a:gs pos="74000">
                <a:schemeClr val="accent2">
                  <a:lumMod val="45000"/>
                  <a:lumOff val="55000"/>
                </a:schemeClr>
              </a:gs>
              <a:gs pos="83000">
                <a:schemeClr val="accent2">
                  <a:lumMod val="45000"/>
                  <a:lumOff val="55000"/>
                </a:schemeClr>
              </a:gs>
              <a:gs pos="100000">
                <a:schemeClr val="accent2">
                  <a:lumMod val="30000"/>
                  <a:lumOff val="70000"/>
                </a:scheme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D" sz="2400" b="0" i="0" u="none" strike="noStrike" baseline="0" dirty="0">
                <a:solidFill>
                  <a:srgbClr val="000000"/>
                </a:solidFill>
              </a:rPr>
              <a:t>RETRIBUSI JASA USAHA MELIPUTI: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400" b="0" i="0" u="none" strike="noStrike" baseline="0" dirty="0"/>
              <a:t>PENYEDIAAN TEMPAT KEGIATAN USAHA BERUPA PASAR GROSIR, PERTOKOAN, DAN TEMPAT KEGIATAN USAHA LAINNYA</a:t>
            </a:r>
            <a:r>
              <a:rPr lang="en-ID" sz="2400" dirty="0"/>
              <a:t>.</a:t>
            </a:r>
            <a:endParaRPr lang="en-ID" sz="2400" b="0" i="0" u="none" strike="noStrike" baseline="0" dirty="0"/>
          </a:p>
          <a:p>
            <a:pPr marL="342900" indent="-342900">
              <a:buFont typeface="+mj-lt"/>
              <a:buAutoNum type="arabicPeriod"/>
            </a:pPr>
            <a:r>
              <a:rPr lang="fi-FI" sz="2400" b="0" i="0" u="none" strike="noStrike" baseline="0" dirty="0"/>
              <a:t>PENYEDIAAN TEMPAT KHUSUS PARKIR DILUAR BADAN JALAN.</a:t>
            </a:r>
          </a:p>
          <a:p>
            <a:pPr marL="342900" indent="-342900">
              <a:buFont typeface="+mj-lt"/>
              <a:buAutoNum type="arabicPeriod"/>
            </a:pPr>
            <a:r>
              <a:rPr lang="fi-FI" sz="2400" b="0" i="0" u="none" strike="noStrike" baseline="0" dirty="0"/>
              <a:t>PENYEDIAAN TEMPAT PENGINAPAN ATAU PESANGGRAHAN ATAU VILA.</a:t>
            </a:r>
          </a:p>
          <a:p>
            <a:pPr marL="342900" indent="-342900">
              <a:buFont typeface="+mj-lt"/>
              <a:buAutoNum type="arabicPeriod"/>
            </a:pPr>
            <a:r>
              <a:rPr lang="sv-SE" sz="2400" b="0" i="0" u="none" strike="noStrike" baseline="0" dirty="0"/>
              <a:t>PELAYANAN RUMAH PEMOTONGAN HEWAN TEMAK.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400" b="0" i="0" u="none" strike="noStrike" baseline="0" dirty="0"/>
              <a:t>PELAYANAN JASA KEPELABUHANAN</a:t>
            </a:r>
            <a:r>
              <a:rPr lang="en-ID" sz="2400" dirty="0"/>
              <a:t>.</a:t>
            </a:r>
            <a:endParaRPr lang="en-ID" sz="2400" b="0" i="0" u="none" strike="noStrike" baseline="0" dirty="0"/>
          </a:p>
          <a:p>
            <a:pPr marL="342900" indent="-342900">
              <a:buFont typeface="+mj-lt"/>
              <a:buAutoNum type="arabicPeriod"/>
            </a:pPr>
            <a:r>
              <a:rPr lang="en-ID" sz="2400" b="0" i="0" u="none" strike="noStrike" baseline="0" dirty="0"/>
              <a:t>PELAYANAN TEMPAT REKREASI, PARIWISATA DAN OLAHRAGA</a:t>
            </a:r>
            <a:r>
              <a:rPr lang="en-ID" sz="2400" dirty="0"/>
              <a:t>.</a:t>
            </a:r>
            <a:endParaRPr lang="en-ID" sz="2400" b="0" i="0" u="none" strike="noStrike" baseline="0" dirty="0"/>
          </a:p>
          <a:p>
            <a:pPr marL="342900" indent="-342900">
              <a:buFont typeface="+mj-lt"/>
              <a:buAutoNum type="arabicPeriod"/>
            </a:pPr>
            <a:r>
              <a:rPr lang="en-ID" sz="2400" b="0" i="0" u="none" strike="noStrike" baseline="0" dirty="0"/>
              <a:t>PENJUALAN HASIL PRODUKSI USAHA PEMERINTAH DAERAH; DAN</a:t>
            </a:r>
          </a:p>
          <a:p>
            <a:pPr marL="342900" indent="-342900">
              <a:buFont typeface="+mj-lt"/>
              <a:buAutoNum type="arabicPeriod"/>
            </a:pPr>
            <a:r>
              <a:rPr lang="en-ID" sz="2400" b="0" i="0" u="none" strike="noStrike" baseline="0" dirty="0"/>
              <a:t>PEMANFAATAN ASET DAERAH YANG TIDAK MENGGANGGU PENYELENGGARAAN TUGAS DAN FUNGSI ORGANISASI PERANGKAT DAERAH DAN/ATAU OPTIMALISASI ASET DAERAH DENGAN TIDAK MENGUBAH STATUS KEPEMILIKAN SESUAI DENGAN KETENTUAN PERATURAN PERUNDANG-UNDANGAN.</a:t>
            </a:r>
            <a:endParaRPr lang="en-ID" sz="2400" dirty="0"/>
          </a:p>
        </p:txBody>
      </p:sp>
    </p:spTree>
    <p:extLst>
      <p:ext uri="{BB962C8B-B14F-4D97-AF65-F5344CB8AC3E}">
        <p14:creationId xmlns:p14="http://schemas.microsoft.com/office/powerpoint/2010/main" val="23033578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A788F3-7B00-40D7-1F85-A83A8F4B07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1849"/>
            <a:ext cx="10515600" cy="1325563"/>
          </a:xfrm>
        </p:spPr>
        <p:txBody>
          <a:bodyPr/>
          <a:lstStyle/>
          <a:p>
            <a:pPr algn="ctr"/>
            <a:r>
              <a:rPr lang="en-ID" sz="4400" b="1" dirty="0"/>
              <a:t>RETRIBUSI PERIZINAN TERTENTU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35121A6-21D0-2DC1-8396-1E36027AA4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0119" y="3092521"/>
            <a:ext cx="10515600" cy="2270589"/>
          </a:xfrm>
          <a:gradFill flip="none" rotWithShape="1">
            <a:gsLst>
              <a:gs pos="0">
                <a:schemeClr val="accent1">
                  <a:lumMod val="40000"/>
                  <a:lumOff val="60000"/>
                </a:schemeClr>
              </a:gs>
              <a:gs pos="46000">
                <a:schemeClr val="accent1">
                  <a:lumMod val="95000"/>
                  <a:lumOff val="5000"/>
                </a:schemeClr>
              </a:gs>
              <a:gs pos="100000">
                <a:schemeClr val="accent1">
                  <a:lumMod val="60000"/>
                </a:schemeClr>
              </a:gs>
            </a:gsLst>
            <a:path path="circle">
              <a:fillToRect l="50000" t="130000" r="50000" b="-30000"/>
            </a:path>
            <a:tileRect/>
          </a:gradFill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en-ID" sz="3600" dirty="0"/>
              <a:t>RETRIBUSI PERIZINAN TERTENTU MELIPUTI:</a:t>
            </a:r>
            <a:endParaRPr lang="en-ID" sz="3600" b="0" i="0" u="none" strike="noStrike" baseline="0" dirty="0"/>
          </a:p>
          <a:p>
            <a:pPr marL="742950" indent="-742950">
              <a:buFont typeface="+mj-lt"/>
              <a:buAutoNum type="arabicPeriod"/>
            </a:pPr>
            <a:r>
              <a:rPr lang="en-ID" sz="3600" b="0" i="0" u="none" strike="noStrike" baseline="0" dirty="0"/>
              <a:t>PERSETUJUAN BANGUNAN GEDUNG; DAN</a:t>
            </a:r>
          </a:p>
          <a:p>
            <a:pPr marL="742950" indent="-742950">
              <a:buFont typeface="+mj-lt"/>
              <a:buAutoNum type="arabicPeriod"/>
            </a:pPr>
            <a:r>
              <a:rPr lang="fi-FI" sz="3600" dirty="0"/>
              <a:t>P</a:t>
            </a:r>
            <a:r>
              <a:rPr lang="fi-FI" sz="3600" b="0" i="0" u="none" strike="noStrike" baseline="0" dirty="0"/>
              <a:t>ENGGUNAAN TENAGA KERJA ASING.</a:t>
            </a:r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5222124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8FE999A-DAEF-0A9F-2BA7-352A779FD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RETRIBUSI PERSETUJUAN </a:t>
            </a:r>
            <a:br>
              <a:rPr lang="en-US" b="1" dirty="0"/>
            </a:br>
            <a:r>
              <a:rPr lang="en-US" b="1" dirty="0"/>
              <a:t>BANGUNAN GEDUNG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9E00021-5E55-8DE8-CEF3-A32740437C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1440" y="2306320"/>
            <a:ext cx="9438640" cy="2712720"/>
          </a:xfrm>
          <a:gradFill>
            <a:gsLst>
              <a:gs pos="0">
                <a:schemeClr val="accent2">
                  <a:lumMod val="20000"/>
                  <a:lumOff val="80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ID" sz="3200" dirty="0" err="1"/>
              <a:t>Persetujuan</a:t>
            </a:r>
            <a:r>
              <a:rPr lang="en-ID" sz="3200" dirty="0"/>
              <a:t> </a:t>
            </a:r>
            <a:r>
              <a:rPr lang="en-ID" sz="3200" dirty="0" err="1"/>
              <a:t>Bangunan</a:t>
            </a:r>
            <a:r>
              <a:rPr lang="en-ID" sz="3200" dirty="0"/>
              <a:t> Gedung (PBG) </a:t>
            </a:r>
            <a:r>
              <a:rPr lang="en-ID" sz="3200" dirty="0" err="1"/>
              <a:t>adalah</a:t>
            </a:r>
            <a:r>
              <a:rPr lang="en-ID" sz="3200" dirty="0"/>
              <a:t> </a:t>
            </a:r>
            <a:r>
              <a:rPr lang="en-ID" sz="3200" dirty="0" err="1"/>
              <a:t>perizinan</a:t>
            </a:r>
            <a:r>
              <a:rPr lang="en-ID" sz="3200" dirty="0"/>
              <a:t> yang </a:t>
            </a:r>
            <a:r>
              <a:rPr lang="en-ID" sz="3200" dirty="0" err="1"/>
              <a:t>diberikan</a:t>
            </a:r>
            <a:r>
              <a:rPr lang="en-ID" sz="3200" dirty="0"/>
              <a:t> </a:t>
            </a:r>
            <a:r>
              <a:rPr lang="en-ID" sz="3200" dirty="0" err="1"/>
              <a:t>kepada</a:t>
            </a:r>
            <a:r>
              <a:rPr lang="en-ID" sz="3200" dirty="0"/>
              <a:t> </a:t>
            </a:r>
            <a:r>
              <a:rPr lang="en-ID" sz="3200" dirty="0" err="1"/>
              <a:t>pemilik</a:t>
            </a:r>
            <a:r>
              <a:rPr lang="en-ID" sz="3200" dirty="0"/>
              <a:t> </a:t>
            </a:r>
            <a:r>
              <a:rPr lang="en-ID" sz="3200" dirty="0" err="1"/>
              <a:t>Bangunan</a:t>
            </a:r>
            <a:r>
              <a:rPr lang="en-ID" sz="3200" dirty="0"/>
              <a:t> Gedung </a:t>
            </a:r>
            <a:r>
              <a:rPr lang="en-ID" sz="3200" dirty="0" err="1"/>
              <a:t>untuk</a:t>
            </a:r>
            <a:r>
              <a:rPr lang="en-ID" sz="3200" dirty="0"/>
              <a:t> </a:t>
            </a:r>
            <a:r>
              <a:rPr lang="en-ID" sz="3200" dirty="0" err="1"/>
              <a:t>membangun</a:t>
            </a:r>
            <a:r>
              <a:rPr lang="en-ID" sz="3200" dirty="0"/>
              <a:t> </a:t>
            </a:r>
            <a:r>
              <a:rPr lang="en-ID" sz="3200" dirty="0" err="1"/>
              <a:t>baru</a:t>
            </a:r>
            <a:r>
              <a:rPr lang="en-ID" sz="3200" dirty="0"/>
              <a:t>, </a:t>
            </a:r>
            <a:r>
              <a:rPr lang="en-ID" sz="3200" dirty="0" err="1"/>
              <a:t>mengubah</a:t>
            </a:r>
            <a:r>
              <a:rPr lang="en-ID" sz="3200" dirty="0"/>
              <a:t>, </a:t>
            </a:r>
            <a:r>
              <a:rPr lang="en-ID" sz="3200" dirty="0" err="1"/>
              <a:t>memperluas</a:t>
            </a:r>
            <a:r>
              <a:rPr lang="en-ID" sz="3200" dirty="0"/>
              <a:t>, </a:t>
            </a:r>
            <a:r>
              <a:rPr lang="en-ID" sz="3200" dirty="0" err="1"/>
              <a:t>mengurangi</a:t>
            </a:r>
            <a:r>
              <a:rPr lang="en-ID" sz="3200" dirty="0"/>
              <a:t>, dan/</a:t>
            </a:r>
            <a:r>
              <a:rPr lang="en-ID" sz="3200" dirty="0" err="1"/>
              <a:t>atau</a:t>
            </a:r>
            <a:r>
              <a:rPr lang="en-ID" sz="3200" dirty="0"/>
              <a:t> </a:t>
            </a:r>
            <a:r>
              <a:rPr lang="en-ID" sz="3200" dirty="0" err="1"/>
              <a:t>merawat</a:t>
            </a:r>
            <a:r>
              <a:rPr lang="en-ID" sz="3200" dirty="0"/>
              <a:t> </a:t>
            </a:r>
            <a:r>
              <a:rPr lang="en-ID" sz="3200" dirty="0" err="1"/>
              <a:t>Bangunan</a:t>
            </a:r>
            <a:r>
              <a:rPr lang="en-ID" sz="3200" dirty="0"/>
              <a:t> Gedung </a:t>
            </a:r>
            <a:r>
              <a:rPr lang="en-ID" sz="3200" dirty="0" err="1"/>
              <a:t>sesuai</a:t>
            </a:r>
            <a:r>
              <a:rPr lang="en-ID" sz="3200" dirty="0"/>
              <a:t> </a:t>
            </a:r>
            <a:r>
              <a:rPr lang="en-ID" sz="3200" dirty="0" err="1"/>
              <a:t>dengan</a:t>
            </a:r>
            <a:r>
              <a:rPr lang="en-ID" sz="3200" dirty="0"/>
              <a:t> </a:t>
            </a:r>
            <a:r>
              <a:rPr lang="en-ID" sz="3200" dirty="0" err="1"/>
              <a:t>standar</a:t>
            </a:r>
            <a:r>
              <a:rPr lang="en-ID" sz="3200" dirty="0"/>
              <a:t> </a:t>
            </a:r>
            <a:r>
              <a:rPr lang="en-ID" sz="3200" dirty="0" err="1"/>
              <a:t>teknis</a:t>
            </a:r>
            <a:r>
              <a:rPr lang="en-ID" sz="3200" dirty="0"/>
              <a:t> </a:t>
            </a:r>
            <a:r>
              <a:rPr lang="en-ID" sz="3200" dirty="0" err="1"/>
              <a:t>Bangunan</a:t>
            </a:r>
            <a:r>
              <a:rPr lang="en-ID" sz="3200" dirty="0"/>
              <a:t> Gedung</a:t>
            </a:r>
          </a:p>
        </p:txBody>
      </p:sp>
    </p:spTree>
    <p:extLst>
      <p:ext uri="{BB962C8B-B14F-4D97-AF65-F5344CB8AC3E}">
        <p14:creationId xmlns:p14="http://schemas.microsoft.com/office/powerpoint/2010/main" val="98857782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63A78B-D40A-5A1D-6A27-BEADE17FE6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PELAYANAN PBG OLEH PEMERINTAH KOTA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4618E8-661C-54D8-DF58-4D8797616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2160" y="1825625"/>
            <a:ext cx="8188960" cy="4483735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pPr algn="just"/>
            <a:r>
              <a:rPr lang="en-ID" dirty="0" err="1"/>
              <a:t>Pelayanan</a:t>
            </a:r>
            <a:r>
              <a:rPr lang="en-ID" dirty="0"/>
              <a:t> PBG </a:t>
            </a:r>
            <a:r>
              <a:rPr lang="en-ID" dirty="0" err="1"/>
              <a:t>meliputi</a:t>
            </a:r>
            <a:r>
              <a:rPr lang="en-ID" dirty="0"/>
              <a:t> </a:t>
            </a:r>
            <a:r>
              <a:rPr lang="en-ID" dirty="0" err="1"/>
              <a:t>penerbitan</a:t>
            </a:r>
            <a:r>
              <a:rPr lang="en-ID" dirty="0"/>
              <a:t> PBG dan SLF (</a:t>
            </a:r>
            <a:r>
              <a:rPr lang="en-ID" dirty="0" err="1"/>
              <a:t>Sertifikat</a:t>
            </a:r>
            <a:r>
              <a:rPr lang="en-ID" dirty="0"/>
              <a:t> Laik </a:t>
            </a:r>
            <a:r>
              <a:rPr lang="en-ID" dirty="0" err="1"/>
              <a:t>Fungsi</a:t>
            </a:r>
            <a:r>
              <a:rPr lang="en-ID" dirty="0"/>
              <a:t>) oleh </a:t>
            </a:r>
            <a:r>
              <a:rPr lang="en-ID" dirty="0" err="1"/>
              <a:t>Pemerintah</a:t>
            </a:r>
            <a:r>
              <a:rPr lang="en-ID" dirty="0"/>
              <a:t> Daerah </a:t>
            </a:r>
            <a:r>
              <a:rPr lang="en-ID" dirty="0" err="1"/>
              <a:t>sesuai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ketentuan</a:t>
            </a:r>
            <a:r>
              <a:rPr lang="en-ID" dirty="0"/>
              <a:t> </a:t>
            </a:r>
            <a:r>
              <a:rPr lang="en-ID" dirty="0" err="1"/>
              <a:t>peraturan</a:t>
            </a:r>
            <a:r>
              <a:rPr lang="en-ID" dirty="0"/>
              <a:t> </a:t>
            </a:r>
            <a:r>
              <a:rPr lang="en-ID" dirty="0" err="1"/>
              <a:t>perundang-undangan</a:t>
            </a:r>
            <a:r>
              <a:rPr lang="en-ID" dirty="0"/>
              <a:t>.</a:t>
            </a:r>
          </a:p>
          <a:p>
            <a:pPr algn="just"/>
            <a:endParaRPr lang="en-ID" dirty="0"/>
          </a:p>
          <a:p>
            <a:pPr algn="just"/>
            <a:r>
              <a:rPr lang="en-ID" dirty="0" err="1"/>
              <a:t>Penerbitan</a:t>
            </a:r>
            <a:r>
              <a:rPr lang="en-ID" dirty="0"/>
              <a:t> PBG dan SLF </a:t>
            </a:r>
            <a:r>
              <a:rPr lang="en-ID" dirty="0" err="1"/>
              <a:t>meliputi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layanan</a:t>
            </a:r>
            <a:r>
              <a:rPr lang="en-ID" dirty="0"/>
              <a:t> </a:t>
            </a:r>
            <a:r>
              <a:rPr lang="en-ID" dirty="0" err="1"/>
              <a:t>konsultasi</a:t>
            </a:r>
            <a:r>
              <a:rPr lang="en-ID" dirty="0"/>
              <a:t> </a:t>
            </a:r>
            <a:r>
              <a:rPr lang="en-ID" dirty="0" err="1"/>
              <a:t>pemenuhan</a:t>
            </a:r>
            <a:r>
              <a:rPr lang="en-ID" dirty="0"/>
              <a:t> </a:t>
            </a:r>
            <a:r>
              <a:rPr lang="en-ID" dirty="0" err="1"/>
              <a:t>standar</a:t>
            </a:r>
            <a:r>
              <a:rPr lang="en-ID" dirty="0"/>
              <a:t> </a:t>
            </a:r>
            <a:r>
              <a:rPr lang="en-ID" dirty="0" err="1"/>
              <a:t>teknis</a:t>
            </a:r>
            <a:r>
              <a:rPr lang="en-ID" dirty="0"/>
              <a:t>, </a:t>
            </a:r>
            <a:r>
              <a:rPr lang="en-ID" dirty="0" err="1"/>
              <a:t>penerbitan</a:t>
            </a:r>
            <a:r>
              <a:rPr lang="en-ID" dirty="0"/>
              <a:t> PBG, </a:t>
            </a:r>
            <a:r>
              <a:rPr lang="en-ID" dirty="0" err="1"/>
              <a:t>inspeksi</a:t>
            </a:r>
            <a:r>
              <a:rPr lang="en-ID" dirty="0"/>
              <a:t> </a:t>
            </a:r>
            <a:r>
              <a:rPr lang="en-ID" dirty="0" err="1"/>
              <a:t>bangunan</a:t>
            </a:r>
            <a:r>
              <a:rPr lang="en-ID" dirty="0"/>
              <a:t> </a:t>
            </a:r>
            <a:r>
              <a:rPr lang="en-ID" dirty="0" err="1"/>
              <a:t>gedung</a:t>
            </a:r>
            <a:r>
              <a:rPr lang="en-ID" dirty="0"/>
              <a:t>, </a:t>
            </a:r>
            <a:r>
              <a:rPr lang="en-ID" dirty="0" err="1"/>
              <a:t>penerbitan</a:t>
            </a:r>
            <a:r>
              <a:rPr lang="en-ID" dirty="0"/>
              <a:t> SLF dan </a:t>
            </a:r>
            <a:r>
              <a:rPr lang="en-ID" dirty="0" err="1"/>
              <a:t>surat</a:t>
            </a:r>
            <a:r>
              <a:rPr lang="en-ID" dirty="0"/>
              <a:t> </a:t>
            </a:r>
            <a:r>
              <a:rPr lang="en-ID" dirty="0" err="1"/>
              <a:t>bukti</a:t>
            </a:r>
            <a:r>
              <a:rPr lang="en-ID" dirty="0"/>
              <a:t> </a:t>
            </a:r>
            <a:r>
              <a:rPr lang="en-ID" dirty="0" err="1"/>
              <a:t>kepemilikan</a:t>
            </a:r>
            <a:r>
              <a:rPr lang="en-ID" dirty="0"/>
              <a:t> </a:t>
            </a:r>
            <a:r>
              <a:rPr lang="en-ID" dirty="0" err="1"/>
              <a:t>Bangunan</a:t>
            </a:r>
            <a:r>
              <a:rPr lang="en-ID" dirty="0"/>
              <a:t> Gedung,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pencetakan</a:t>
            </a:r>
            <a:r>
              <a:rPr lang="en-ID" dirty="0"/>
              <a:t> </a:t>
            </a:r>
            <a:r>
              <a:rPr lang="en-ID" dirty="0" err="1"/>
              <a:t>plakat</a:t>
            </a:r>
            <a:r>
              <a:rPr lang="en-ID" dirty="0"/>
              <a:t> SLF.</a:t>
            </a:r>
          </a:p>
        </p:txBody>
      </p:sp>
    </p:spTree>
    <p:extLst>
      <p:ext uri="{BB962C8B-B14F-4D97-AF65-F5344CB8AC3E}">
        <p14:creationId xmlns:p14="http://schemas.microsoft.com/office/powerpoint/2010/main" val="155129929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63A78B-D40A-5A1D-6A27-BEADE17FE6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7317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PELAYANAN PBG OLEH PEMERINTAH KOTA</a:t>
            </a:r>
            <a:endParaRPr lang="en-ID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54618E8-661C-54D8-DF58-4D8797616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2880"/>
            <a:ext cx="10515600" cy="5277803"/>
          </a:xfrm>
          <a:blipFill>
            <a:blip r:embed="rId2"/>
            <a:tile tx="0" ty="0" sx="100000" sy="100000" flip="none" algn="tl"/>
          </a:blipFill>
        </p:spPr>
        <p:txBody>
          <a:bodyPr>
            <a:normAutofit lnSpcReduction="10000"/>
          </a:bodyPr>
          <a:lstStyle/>
          <a:p>
            <a:pPr algn="just"/>
            <a:r>
              <a:rPr lang="en-ID" dirty="0" err="1"/>
              <a:t>Penerbitan</a:t>
            </a:r>
            <a:r>
              <a:rPr lang="en-ID" dirty="0"/>
              <a:t> PBG dan SLF </a:t>
            </a:r>
            <a:r>
              <a:rPr lang="en-ID" dirty="0" err="1"/>
              <a:t>diberikan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permohonan</a:t>
            </a:r>
            <a:r>
              <a:rPr lang="en-ID" dirty="0"/>
              <a:t> </a:t>
            </a:r>
            <a:r>
              <a:rPr lang="en-ID" dirty="0" err="1"/>
              <a:t>persetujuan</a:t>
            </a:r>
            <a:r>
              <a:rPr lang="en-ID" dirty="0"/>
              <a:t>:</a:t>
            </a:r>
          </a:p>
          <a:p>
            <a:pPr marL="971550" lvl="1" indent="-514350" algn="just">
              <a:buAutoNum type="alphaLcPeriod"/>
            </a:pPr>
            <a:r>
              <a:rPr lang="en-ID" dirty="0" err="1"/>
              <a:t>pembangunan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; </a:t>
            </a:r>
          </a:p>
          <a:p>
            <a:pPr marL="971550" lvl="1" indent="-514350" algn="just">
              <a:buAutoNum type="alphaLcPeriod"/>
            </a:pPr>
            <a:r>
              <a:rPr lang="en-ID" dirty="0" err="1"/>
              <a:t>Bangunan</a:t>
            </a:r>
            <a:r>
              <a:rPr lang="en-ID" dirty="0"/>
              <a:t> Gedung yang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terbangun</a:t>
            </a:r>
            <a:r>
              <a:rPr lang="en-ID" dirty="0"/>
              <a:t> dan </a:t>
            </a:r>
            <a:r>
              <a:rPr lang="en-ID" dirty="0" err="1"/>
              <a:t>belum</a:t>
            </a:r>
            <a:r>
              <a:rPr lang="en-ID" dirty="0"/>
              <a:t> </a:t>
            </a:r>
            <a:r>
              <a:rPr lang="en-ID" dirty="0" err="1"/>
              <a:t>memiliki</a:t>
            </a:r>
            <a:r>
              <a:rPr lang="en-ID" dirty="0"/>
              <a:t> PBG dan/</a:t>
            </a:r>
            <a:r>
              <a:rPr lang="en-ID" dirty="0" err="1"/>
              <a:t>atau</a:t>
            </a:r>
            <a:r>
              <a:rPr lang="en-ID" dirty="0"/>
              <a:t> SLF; </a:t>
            </a:r>
          </a:p>
          <a:p>
            <a:pPr marL="971550" lvl="1" indent="-514350" algn="just">
              <a:buAutoNum type="alphaLcPeriod"/>
            </a:pPr>
            <a:r>
              <a:rPr lang="en-ID" dirty="0"/>
              <a:t>PBG </a:t>
            </a: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: </a:t>
            </a:r>
          </a:p>
          <a:p>
            <a:pPr marL="1371600" lvl="2" indent="-457200" algn="just">
              <a:buAutoNum type="arabicPeriod"/>
            </a:pP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fungsi</a:t>
            </a:r>
            <a:r>
              <a:rPr lang="en-ID" dirty="0"/>
              <a:t> </a:t>
            </a:r>
            <a:r>
              <a:rPr lang="en-ID" dirty="0" err="1"/>
              <a:t>Bangunan</a:t>
            </a:r>
            <a:r>
              <a:rPr lang="en-ID" dirty="0"/>
              <a:t> Gedung; </a:t>
            </a:r>
          </a:p>
          <a:p>
            <a:pPr marL="1371600" lvl="2" indent="-457200" algn="just">
              <a:buAutoNum type="arabicPeriod"/>
            </a:pPr>
            <a:r>
              <a:rPr lang="en-ID" dirty="0" err="1"/>
              <a:t>perubahan</a:t>
            </a:r>
            <a:r>
              <a:rPr lang="en-ID" dirty="0"/>
              <a:t> lapis </a:t>
            </a:r>
            <a:r>
              <a:rPr lang="en-ID" dirty="0" err="1"/>
              <a:t>Bangunan</a:t>
            </a:r>
            <a:r>
              <a:rPr lang="en-ID" dirty="0"/>
              <a:t> Gedung; </a:t>
            </a:r>
          </a:p>
          <a:p>
            <a:pPr marL="1371600" lvl="2" indent="-457200" algn="just">
              <a:buAutoNum type="arabicPeriod"/>
            </a:pP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luas</a:t>
            </a:r>
            <a:r>
              <a:rPr lang="en-ID" dirty="0"/>
              <a:t> </a:t>
            </a:r>
            <a:r>
              <a:rPr lang="en-ID" dirty="0" err="1"/>
              <a:t>Bangunan</a:t>
            </a:r>
            <a:r>
              <a:rPr lang="en-ID" dirty="0"/>
              <a:t> Gedung;</a:t>
            </a:r>
          </a:p>
          <a:p>
            <a:pPr marL="1371600" lvl="2" indent="-457200" algn="just">
              <a:buAutoNum type="arabicPeriod"/>
            </a:pP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tampak</a:t>
            </a:r>
            <a:r>
              <a:rPr lang="en-ID" dirty="0"/>
              <a:t> </a:t>
            </a:r>
            <a:r>
              <a:rPr lang="en-ID" dirty="0" err="1"/>
              <a:t>Bangunan</a:t>
            </a:r>
            <a:r>
              <a:rPr lang="en-ID" dirty="0"/>
              <a:t> Gedung</a:t>
            </a:r>
          </a:p>
          <a:p>
            <a:pPr marL="1371600" lvl="2" indent="-457200" algn="just">
              <a:buAutoNum type="arabicPeriod"/>
            </a:pPr>
            <a:r>
              <a:rPr lang="en-ID" dirty="0" err="1"/>
              <a:t>perubahan</a:t>
            </a:r>
            <a:r>
              <a:rPr lang="en-ID" dirty="0"/>
              <a:t> </a:t>
            </a:r>
            <a:r>
              <a:rPr lang="en-ID" dirty="0" err="1"/>
              <a:t>spesifikasi</a:t>
            </a:r>
            <a:r>
              <a:rPr lang="en-ID" dirty="0"/>
              <a:t> dan </a:t>
            </a:r>
            <a:r>
              <a:rPr lang="en-ID" dirty="0" err="1"/>
              <a:t>dimensi</a:t>
            </a:r>
            <a:r>
              <a:rPr lang="en-ID" dirty="0"/>
              <a:t> </a:t>
            </a:r>
            <a:r>
              <a:rPr lang="en-ID" dirty="0" err="1"/>
              <a:t>komponen</a:t>
            </a:r>
            <a:r>
              <a:rPr lang="en-ID" dirty="0"/>
              <a:t> pada </a:t>
            </a:r>
            <a:r>
              <a:rPr lang="en-ID" dirty="0" err="1"/>
              <a:t>Bangunan</a:t>
            </a:r>
            <a:r>
              <a:rPr lang="en-ID" dirty="0"/>
              <a:t> Gedung yang </a:t>
            </a:r>
            <a:r>
              <a:rPr lang="en-ID" dirty="0" err="1"/>
              <a:t>mempengaruhi</a:t>
            </a:r>
            <a:r>
              <a:rPr lang="en-ID" dirty="0"/>
              <a:t> </a:t>
            </a:r>
            <a:r>
              <a:rPr lang="en-ID" dirty="0" err="1"/>
              <a:t>aspek</a:t>
            </a:r>
            <a:r>
              <a:rPr lang="en-ID" dirty="0"/>
              <a:t> </a:t>
            </a:r>
            <a:r>
              <a:rPr lang="en-ID" dirty="0" err="1"/>
              <a:t>keselamatan</a:t>
            </a:r>
            <a:r>
              <a:rPr lang="en-ID" dirty="0"/>
              <a:t> dan/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kesehatan</a:t>
            </a:r>
            <a:r>
              <a:rPr lang="en-ID" dirty="0"/>
              <a:t>; </a:t>
            </a:r>
          </a:p>
          <a:p>
            <a:pPr marL="1371600" lvl="2" indent="-457200" algn="just">
              <a:buAutoNum type="arabicPeriod"/>
            </a:pPr>
            <a:r>
              <a:rPr lang="en-ID" dirty="0" err="1"/>
              <a:t>perkuatan</a:t>
            </a:r>
            <a:r>
              <a:rPr lang="en-ID" dirty="0"/>
              <a:t> </a:t>
            </a:r>
            <a:r>
              <a:rPr lang="en-ID" dirty="0" err="1"/>
              <a:t>Bangunan</a:t>
            </a:r>
            <a:r>
              <a:rPr lang="en-ID" dirty="0"/>
              <a:t> Gedung </a:t>
            </a:r>
            <a:r>
              <a:rPr lang="en-ID" dirty="0" err="1"/>
              <a:t>terhadap</a:t>
            </a:r>
            <a:r>
              <a:rPr lang="en-ID" dirty="0"/>
              <a:t> </a:t>
            </a:r>
            <a:r>
              <a:rPr lang="en-ID" dirty="0" err="1"/>
              <a:t>tingkat</a:t>
            </a:r>
            <a:r>
              <a:rPr lang="en-ID" dirty="0"/>
              <a:t> </a:t>
            </a:r>
            <a:r>
              <a:rPr lang="en-ID" dirty="0" err="1"/>
              <a:t>kerusakan</a:t>
            </a:r>
            <a:r>
              <a:rPr lang="en-ID" dirty="0"/>
              <a:t> </a:t>
            </a:r>
            <a:r>
              <a:rPr lang="en-ID" dirty="0" err="1"/>
              <a:t>sedang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berat</a:t>
            </a:r>
            <a:r>
              <a:rPr lang="en-ID" dirty="0"/>
              <a:t>;</a:t>
            </a:r>
          </a:p>
          <a:p>
            <a:pPr marL="1371600" lvl="2" indent="-457200" algn="just">
              <a:buAutoNum type="arabicPeriod"/>
            </a:pPr>
            <a:r>
              <a:rPr lang="en-ID" dirty="0" err="1"/>
              <a:t>perlindungan</a:t>
            </a:r>
            <a:r>
              <a:rPr lang="en-ID" dirty="0"/>
              <a:t> dan/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pengembangan</a:t>
            </a:r>
            <a:r>
              <a:rPr lang="en-ID" dirty="0"/>
              <a:t> </a:t>
            </a:r>
            <a:r>
              <a:rPr lang="en-ID" dirty="0" err="1"/>
              <a:t>Bangunan</a:t>
            </a:r>
            <a:r>
              <a:rPr lang="en-ID" dirty="0"/>
              <a:t> Gedung </a:t>
            </a:r>
            <a:r>
              <a:rPr lang="en-ID" dirty="0" err="1"/>
              <a:t>cagar</a:t>
            </a:r>
            <a:r>
              <a:rPr lang="en-ID" dirty="0"/>
              <a:t> </a:t>
            </a:r>
            <a:r>
              <a:rPr lang="en-ID" dirty="0" err="1"/>
              <a:t>budaya</a:t>
            </a:r>
            <a:r>
              <a:rPr lang="en-ID" dirty="0"/>
              <a:t>;</a:t>
            </a:r>
          </a:p>
          <a:p>
            <a:pPr marL="1371600" lvl="2" indent="-457200" algn="just">
              <a:buAutoNum type="arabicPeriod"/>
            </a:pPr>
            <a:r>
              <a:rPr lang="en-ID" dirty="0" err="1"/>
              <a:t>perbaikan</a:t>
            </a:r>
            <a:r>
              <a:rPr lang="en-ID" dirty="0"/>
              <a:t> </a:t>
            </a:r>
            <a:r>
              <a:rPr lang="en-ID" dirty="0" err="1"/>
              <a:t>Bangunan</a:t>
            </a:r>
            <a:r>
              <a:rPr lang="en-ID" dirty="0"/>
              <a:t> Gedung yang </a:t>
            </a:r>
            <a:r>
              <a:rPr lang="en-ID" dirty="0" err="1"/>
              <a:t>terletak</a:t>
            </a:r>
            <a:r>
              <a:rPr lang="en-ID" dirty="0"/>
              <a:t> di </a:t>
            </a:r>
            <a:r>
              <a:rPr lang="en-ID" dirty="0" err="1"/>
              <a:t>kawasan</a:t>
            </a:r>
            <a:r>
              <a:rPr lang="en-ID" dirty="0"/>
              <a:t> </a:t>
            </a:r>
            <a:r>
              <a:rPr lang="en-ID" dirty="0" err="1"/>
              <a:t>cagar</a:t>
            </a:r>
            <a:r>
              <a:rPr lang="en-ID" dirty="0"/>
              <a:t> </a:t>
            </a:r>
            <a:r>
              <a:rPr lang="en-ID" dirty="0" err="1"/>
              <a:t>budaya</a:t>
            </a:r>
            <a:r>
              <a:rPr lang="en-ID" dirty="0"/>
              <a:t>.</a:t>
            </a:r>
          </a:p>
          <a:p>
            <a:pPr marL="1371600" lvl="2" indent="-457200" algn="just">
              <a:buAutoNum type="arabicPeriod"/>
            </a:pPr>
            <a:endParaRPr lang="en-ID" sz="500" dirty="0"/>
          </a:p>
          <a:p>
            <a:pPr marL="985838" lvl="2" indent="-549275" algn="just">
              <a:buNone/>
            </a:pPr>
            <a:r>
              <a:rPr lang="en-ID" sz="2400" dirty="0"/>
              <a:t>d.  PBG </a:t>
            </a:r>
            <a:r>
              <a:rPr lang="en-ID" sz="2400" dirty="0" err="1"/>
              <a:t>perubahan</a:t>
            </a:r>
            <a:r>
              <a:rPr lang="en-ID" sz="2400" dirty="0"/>
              <a:t> </a:t>
            </a:r>
            <a:r>
              <a:rPr lang="en-ID" sz="2400" dirty="0" err="1"/>
              <a:t>tidak</a:t>
            </a:r>
            <a:r>
              <a:rPr lang="en-ID" sz="2400" dirty="0"/>
              <a:t> </a:t>
            </a:r>
            <a:r>
              <a:rPr lang="en-ID" sz="2400" dirty="0" err="1"/>
              <a:t>diperlukan</a:t>
            </a:r>
            <a:r>
              <a:rPr lang="en-ID" sz="2400" dirty="0"/>
              <a:t> </a:t>
            </a:r>
            <a:r>
              <a:rPr lang="en-ID" sz="2400" dirty="0" err="1"/>
              <a:t>untuk</a:t>
            </a:r>
            <a:r>
              <a:rPr lang="en-ID" sz="2400" dirty="0"/>
              <a:t> </a:t>
            </a:r>
            <a:r>
              <a:rPr lang="en-ID" sz="2400" dirty="0" err="1"/>
              <a:t>pekerjaan</a:t>
            </a:r>
            <a:r>
              <a:rPr lang="en-ID" sz="2400" dirty="0"/>
              <a:t> </a:t>
            </a:r>
            <a:r>
              <a:rPr lang="en-ID" sz="2400" dirty="0" err="1"/>
              <a:t>pemeliharaan</a:t>
            </a:r>
            <a:r>
              <a:rPr lang="en-ID" sz="2400" dirty="0"/>
              <a:t> dan </a:t>
            </a:r>
            <a:r>
              <a:rPr lang="en-ID" sz="2400" dirty="0" err="1"/>
              <a:t>pekerjaan</a:t>
            </a:r>
            <a:r>
              <a:rPr lang="en-ID" sz="2400" dirty="0"/>
              <a:t> </a:t>
            </a:r>
            <a:r>
              <a:rPr lang="en-ID" sz="2400" dirty="0" err="1"/>
              <a:t>perawatan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2453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5832C10-98E2-DCA2-C541-AD38C040C5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8"/>
            <a:ext cx="10515600" cy="1784759"/>
          </a:xfrm>
        </p:spPr>
        <p:txBody>
          <a:bodyPr/>
          <a:lstStyle/>
          <a:p>
            <a:pPr algn="ctr"/>
            <a:r>
              <a:rPr lang="en-US" dirty="0">
                <a:latin typeface="+mn-lt"/>
              </a:rPr>
              <a:t>TUJUAN DIDIRIKANNYA NKRI</a:t>
            </a:r>
            <a:endParaRPr lang="en-ID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D088FA-6F72-F6EC-0484-2EDAA4C6D9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65797"/>
            <a:ext cx="10515600" cy="3711165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arenR"/>
            </a:pPr>
            <a:r>
              <a:rPr lang="en-US" sz="3600" dirty="0"/>
              <a:t>MELINDUNGI SEGENAP BANGSA INDONESIA DAN SELURUH TUMPAH DARAH INDONESIA.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3600" dirty="0"/>
              <a:t>MEMAJUKAN KESEJAHTERAAN UMUM.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3600" dirty="0"/>
              <a:t>MENCERDASKAN KEHIDUPAN BANGSA.</a:t>
            </a:r>
          </a:p>
          <a:p>
            <a:pPr marL="742950" indent="-742950">
              <a:buFont typeface="+mj-lt"/>
              <a:buAutoNum type="arabicParenR"/>
            </a:pPr>
            <a:r>
              <a:rPr lang="en-US" sz="3600" dirty="0"/>
              <a:t>IKUT MELAKSANAKAN KETERTIBAN DUNIA.</a:t>
            </a:r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4486448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40000"/>
                <a:lumOff val="60000"/>
              </a:schemeClr>
            </a:gs>
            <a:gs pos="46000">
              <a:schemeClr val="accent4">
                <a:lumMod val="95000"/>
                <a:lumOff val="5000"/>
              </a:schemeClr>
            </a:gs>
            <a:gs pos="100000">
              <a:schemeClr val="accent4">
                <a:lumMod val="60000"/>
              </a:schemeClr>
            </a:gs>
          </a:gsLst>
          <a:path path="circle">
            <a:fillToRect l="50000" t="130000" r="50000" b="-3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5042082-5A04-95C0-9CDB-04CC4E762D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/>
              <a:t>SEKIAN DAN TERIMA KASIH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090901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976C0E5-DA36-C208-6B07-F02E7C360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6280" y="827462"/>
            <a:ext cx="10515600" cy="1325563"/>
          </a:xfrm>
        </p:spPr>
        <p:txBody>
          <a:bodyPr>
            <a:normAutofit fontScale="90000"/>
          </a:bodyPr>
          <a:lstStyle/>
          <a:p>
            <a:pPr algn="just"/>
            <a:r>
              <a:rPr lang="en-US" dirty="0">
                <a:latin typeface="+mn-lt"/>
              </a:rPr>
              <a:t>UNTUK MEWUJUDKAN TUJUAN NKRI DIBENTUK KELEMBAGAAN NEGARA MELIPUTI:</a:t>
            </a:r>
            <a:endParaRPr lang="en-ID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B5794CC-4959-8238-1A08-7B15E1DD3E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7991"/>
            <a:ext cx="10515600" cy="3628972"/>
          </a:xfrm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n-US" sz="3200" dirty="0"/>
              <a:t>EKSEKUTIF &gt;&gt;&gt;&gt;&gt;DIPIMPIN OLEH PRESIDEN RI</a:t>
            </a:r>
          </a:p>
          <a:p>
            <a:pPr marL="514350" indent="-514350" algn="just">
              <a:buAutoNum type="arabicPeriod"/>
            </a:pPr>
            <a:r>
              <a:rPr lang="en-US" sz="3200" dirty="0"/>
              <a:t>LEGISLATIF&gt;&gt;&gt;&gt;&gt;DIPIMPIN OLEH KETUA DPR RI</a:t>
            </a:r>
          </a:p>
          <a:p>
            <a:pPr marL="514350" indent="-514350" algn="just">
              <a:buAutoNum type="arabicPeriod"/>
            </a:pPr>
            <a:r>
              <a:rPr lang="en-US" sz="3200" dirty="0"/>
              <a:t>YUDIKATIF&gt;&gt;&gt;&gt;&gt;DIPIMPIN OLEH KETUA MAHKAMAH AGUNG</a:t>
            </a:r>
          </a:p>
          <a:p>
            <a:pPr marL="0" indent="0" algn="just">
              <a:buNone/>
            </a:pPr>
            <a:r>
              <a:rPr lang="en-US" sz="3200" dirty="0"/>
              <a:t>MASING-MASING MEMILIKI PERAN DAN FUNGSI DALAM PEMBANGUNAN NASIONAL.</a:t>
            </a: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3799755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CEB0705-441C-FF16-4B26-416874A67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PEMBANGUNAN NASIONAL DILAKSANAKAN DALAM SEMUA BIDANG KEHIDUPAN</a:t>
            </a:r>
            <a:endParaRPr lang="en-ID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4CBED28-9552-A501-465F-F05E8DE524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2363"/>
            <a:ext cx="10515600" cy="421459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>
                <a:highlight>
                  <a:srgbClr val="00FF00"/>
                </a:highlight>
              </a:rPr>
              <a:t>PENDIDIKAN </a:t>
            </a:r>
            <a:r>
              <a:rPr lang="en-US" dirty="0"/>
              <a:t>&gt;&gt;&gt;SD,SLTP,SLTA, PERGURUAN TINGGI, FORMAL, INFORMAL.</a:t>
            </a:r>
          </a:p>
          <a:p>
            <a:pPr marL="0" indent="0">
              <a:buNone/>
            </a:pPr>
            <a:r>
              <a:rPr lang="en-US" dirty="0">
                <a:highlight>
                  <a:srgbClr val="FFFF00"/>
                </a:highlight>
              </a:rPr>
              <a:t>KESEHATAN</a:t>
            </a:r>
            <a:r>
              <a:rPr lang="en-US" dirty="0"/>
              <a:t> &gt;&gt;&gt;PORYANDU, PUSKESMAS, RUMAH SAKIT UMUM</a:t>
            </a:r>
          </a:p>
          <a:p>
            <a:pPr marL="0" indent="0">
              <a:buNone/>
            </a:pPr>
            <a:r>
              <a:rPr lang="en-US" dirty="0">
                <a:highlight>
                  <a:srgbClr val="00FFFF"/>
                </a:highlight>
              </a:rPr>
              <a:t>SARANA TRANPORTASI </a:t>
            </a:r>
            <a:r>
              <a:rPr lang="en-US" dirty="0"/>
              <a:t>&gt;&gt;&gt;JALAN, PELABUHAN, BANDARA, JEMBATAN PENYEBERANGAN DLL.</a:t>
            </a:r>
          </a:p>
          <a:p>
            <a:pPr marL="0" indent="0">
              <a:buNone/>
            </a:pPr>
            <a:r>
              <a:rPr lang="en-US" dirty="0">
                <a:highlight>
                  <a:srgbClr val="FF00FF"/>
                </a:highlight>
              </a:rPr>
              <a:t>SARANA PEMERINTAHAN </a:t>
            </a:r>
            <a:r>
              <a:rPr lang="en-US" dirty="0"/>
              <a:t>&gt;&gt;&gt; GEDUNG KELURAHAN, KECAMATAN, BUPATI, WALIKOTA, GUBERNUR, KEMENTERIAN, ISTANA NEGARA.</a:t>
            </a:r>
          </a:p>
          <a:p>
            <a:pPr marL="0" indent="0">
              <a:buNone/>
            </a:pPr>
            <a:r>
              <a:rPr lang="en-US" dirty="0">
                <a:highlight>
                  <a:srgbClr val="0000FF"/>
                </a:highlight>
              </a:rPr>
              <a:t>SARANA SOSIAL KEMASYARAKATAN</a:t>
            </a:r>
            <a:r>
              <a:rPr lang="en-US" dirty="0"/>
              <a:t>, PASAR, TAMAN, MUSIUM, KESENIAN DAN BUDAYA DLL.</a:t>
            </a:r>
          </a:p>
          <a:p>
            <a:pPr marL="0" indent="0">
              <a:buNone/>
            </a:pPr>
            <a:r>
              <a:rPr lang="en-US" dirty="0">
                <a:highlight>
                  <a:srgbClr val="C0C0C0"/>
                </a:highlight>
              </a:rPr>
              <a:t>PEMBIAYAAN UNTUK SUMBER DAYA MANUSIA</a:t>
            </a:r>
            <a:r>
              <a:rPr lang="en-US" dirty="0"/>
              <a:t>, TNI, POLRI, ASN,DLL.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7606447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3980DE-31EA-E8F1-9DEA-210B9E1FF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latin typeface="+mn-lt"/>
              </a:rPr>
              <a:t>PEMBANGUNAN NASIONAL</a:t>
            </a:r>
            <a:endParaRPr lang="en-ID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27CEA88-03C2-CF5C-35AA-99AE7787E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/>
              <a:t>DILAKSANAKAN OLEH PEMERINTAH PUSAT DIPIMPIN OLEH PRESIDEN.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DILAKSANAKAN OLEH PEMERINTAH DAERAH PROVINSI DIPIMPIN OLEH GUBERNUR.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DILAKSANAKAN OLEH PEMERINTAH DAERAH KABUPATEN/KOTA DIPIMPIN OLEH BUPATI DAN/ATAU OLEH WALIKOTA.</a:t>
            </a:r>
          </a:p>
          <a:p>
            <a:pPr marL="0" indent="0">
              <a:buNone/>
            </a:pPr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19604219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AA4416-C758-A163-C01D-A796E2495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9656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+mn-lt"/>
              </a:rPr>
              <a:t>PEMBANGUNAN NASIONAL DAN DAERAH MEMERLUKAN PEMBIAYAAN YANG BERASAL DARI</a:t>
            </a:r>
            <a:endParaRPr lang="en-ID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BC516B8-C116-3C0A-DE24-A53B5AC2A2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24701"/>
            <a:ext cx="10915436" cy="3752261"/>
          </a:xfrm>
          <a:gradFill>
            <a:gsLst>
              <a:gs pos="0">
                <a:schemeClr val="accent4">
                  <a:lumMod val="0"/>
                  <a:lumOff val="100000"/>
                </a:schemeClr>
              </a:gs>
              <a:gs pos="26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</a:gradFill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en-US" sz="3600" dirty="0"/>
              <a:t>PAJAK</a:t>
            </a:r>
          </a:p>
          <a:p>
            <a:pPr marL="514350" indent="-514350" algn="just">
              <a:buAutoNum type="arabicPeriod"/>
            </a:pPr>
            <a:r>
              <a:rPr lang="en-US" sz="3600" dirty="0"/>
              <a:t>DIVIDEN PERUSAHAAN BUMN.</a:t>
            </a:r>
          </a:p>
          <a:p>
            <a:pPr marL="514350" indent="-514350" algn="just">
              <a:buAutoNum type="arabicPeriod"/>
            </a:pPr>
            <a:r>
              <a:rPr lang="en-US" sz="3600" dirty="0"/>
              <a:t>PENGELOLAAN SUMBER DAYA ALAM (EMAS, TIMAH, BATUBARA, TEMBAGA, MINYAK DAN GAS BUMI, KAYU HASIL HUTAN ALAM DLL)</a:t>
            </a:r>
          </a:p>
          <a:p>
            <a:pPr marL="514350" indent="-514350" algn="just">
              <a:buAutoNum type="arabicPeriod"/>
            </a:pPr>
            <a:r>
              <a:rPr lang="en-US" sz="3600" dirty="0"/>
              <a:t>SUMBER-SUMBER LAIN (RETRIBUSI,HUTANG, HIBAH).</a:t>
            </a:r>
            <a:endParaRPr lang="en-ID" sz="3600" dirty="0"/>
          </a:p>
        </p:txBody>
      </p:sp>
    </p:spTree>
    <p:extLst>
      <p:ext uri="{BB962C8B-B14F-4D97-AF65-F5344CB8AC3E}">
        <p14:creationId xmlns:p14="http://schemas.microsoft.com/office/powerpoint/2010/main" val="19742118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B5628C-7E9E-C448-2841-0F03876306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58285"/>
            <a:ext cx="10515600" cy="157669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+mn-lt"/>
              </a:rPr>
              <a:t>KHUSUS TERKAIT PAJAK DAN RETRIBUSI, NEGARA MENETAPKAN PERATURAN PERUNDANG-UNDANGAN MELIPUTI:</a:t>
            </a:r>
            <a:endParaRPr lang="en-ID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ED02E22-2DE0-34F5-5966-74DFC4D9D6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0393" y="2732926"/>
            <a:ext cx="10515600" cy="3741988"/>
          </a:xfrm>
          <a:gradFill flip="none" rotWithShape="1">
            <a:gsLst>
              <a:gs pos="0">
                <a:schemeClr val="accent4">
                  <a:lumMod val="89000"/>
                </a:schemeClr>
              </a:gs>
              <a:gs pos="23000">
                <a:schemeClr val="accent4">
                  <a:lumMod val="89000"/>
                </a:schemeClr>
              </a:gs>
              <a:gs pos="69000">
                <a:schemeClr val="accent4">
                  <a:lumMod val="75000"/>
                </a:schemeClr>
              </a:gs>
              <a:gs pos="97000">
                <a:schemeClr val="accent4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rmAutofit/>
          </a:bodyPr>
          <a:lstStyle/>
          <a:p>
            <a:pPr marL="514350" indent="-514350" algn="just">
              <a:buAutoNum type="arabicPeriod"/>
            </a:pPr>
            <a:r>
              <a:rPr lang="en-US" sz="3200" dirty="0"/>
              <a:t>UNDANG-UNDANG NOMOR 7 TAHUN 2021 TENTANG HARMONISASI PERATURAN PERPAJAKAN.</a:t>
            </a:r>
          </a:p>
          <a:p>
            <a:pPr marL="514350" indent="-514350" algn="just">
              <a:buAutoNum type="arabicPeriod"/>
            </a:pPr>
            <a:r>
              <a:rPr lang="en-US" sz="3200" dirty="0"/>
              <a:t>UNDANG-UNDANG NOMOR 1 TAHUN 2022 TENTANG PAJAK DAERAH DAN RETRIBUSI DAERAH.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en-US" sz="3200" dirty="0"/>
              <a:t>PERATURAN </a:t>
            </a:r>
            <a:r>
              <a:rPr lang="en-ID" sz="3200" dirty="0"/>
              <a:t>PEMERINTAH NOMOR 35 TAHUN 2023 TENTANG KETENTUAN UMUM PAJAK DAERAH DAN RETRIBUSI DAERAH.</a:t>
            </a:r>
          </a:p>
          <a:p>
            <a:pPr marL="514350" indent="-514350" algn="just">
              <a:buAutoNum type="arabicPeriod"/>
            </a:pPr>
            <a:endParaRPr lang="en-ID" sz="3200" dirty="0"/>
          </a:p>
        </p:txBody>
      </p:sp>
    </p:spTree>
    <p:extLst>
      <p:ext uri="{BB962C8B-B14F-4D97-AF65-F5344CB8AC3E}">
        <p14:creationId xmlns:p14="http://schemas.microsoft.com/office/powerpoint/2010/main" val="23230905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120E69-7881-DD21-483C-96A72B0F3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14202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latin typeface="+mn-lt"/>
              </a:rPr>
              <a:t>TERKAIT PENYELENGGARAAN PAJAK DAN RETRIBUSI DI DAERAH DIBUTUHKAN DASAR HUKUM BERUPA PERDA</a:t>
            </a:r>
            <a:endParaRPr lang="en-ID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43FBD5E-A13A-1AE1-1490-CAB7F0FF4C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56216"/>
            <a:ext cx="10515600" cy="3320746"/>
          </a:xfr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26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r="100000" b="100000"/>
            </a:path>
            <a:tileRect l="-100000" t="-100000"/>
          </a:gradFill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/>
              <a:t>SETELAH MELALUI PEMBAHASAN DI DPRD, DAN KESEPAKATAN BERSAMA DPRD DENGAN KEPALA DAERAH, PADA TANGGAL 29 DESEMBER 2023 WALIKOTA SELAKU KEPALA DAERAH, MENETAPKAN PERATURAN DAERAH NOMOR 8 TAHUN 2023 TENTANG PAJAK DAERAH DAN RETRIBUSI DAERAH, YANG KEMUDIAN DIUNDANGKAN PADA TANGGAL 2 JANUARI 2024 MENJADI PERATURAN DAERAH. SESAAT SETELAH ITU PEMERINTAH DAERAH KOTA BALIKPAPAN MEMILIKI DASAR HUKUM TERKAIT PENYELENGGARAAN PAJAK DAERAH DAN RETRIBUSI DAERAH.</a:t>
            </a:r>
          </a:p>
          <a:p>
            <a:pPr marL="0" indent="0" algn="just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4449205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67918A-3FBC-9CD3-1804-8B51B774F4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64461"/>
            <a:ext cx="10515600" cy="1325563"/>
          </a:xfrm>
        </p:spPr>
        <p:txBody>
          <a:bodyPr/>
          <a:lstStyle/>
          <a:p>
            <a:pPr algn="ctr"/>
            <a:r>
              <a:rPr lang="en-US" b="1" dirty="0"/>
              <a:t>PERDA NOMOR 8 TAHUN 2023 TTG PAJAK DAERAH DAN RETRIBUSI DAERAH</a:t>
            </a:r>
            <a:endParaRPr lang="en-ID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13BA4A-F846-5B86-FF31-CE027C3A9C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74494"/>
            <a:ext cx="10515600" cy="2766710"/>
          </a:xfrm>
          <a:gradFill flip="none" rotWithShape="1">
            <a:gsLst>
              <a:gs pos="0">
                <a:schemeClr val="accent5">
                  <a:lumMod val="0"/>
                  <a:lumOff val="100000"/>
                </a:schemeClr>
              </a:gs>
              <a:gs pos="35000">
                <a:schemeClr val="accent5">
                  <a:lumMod val="0"/>
                  <a:lumOff val="100000"/>
                </a:schemeClr>
              </a:gs>
              <a:gs pos="100000">
                <a:schemeClr val="accent5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4000" dirty="0"/>
              <a:t>MERUPAKAN PERDA YANG BERSIFAT DELEGATIF, ARTINYA WAJIB DIBUAT OLEH PEMERINTAH DAERAH, PEMBENTUKANNYA DIPERINTAHKAN OLEH PERATURAN PERUNDANG-UNDANGAN YANG LEBIH TINGGI.</a:t>
            </a:r>
          </a:p>
          <a:p>
            <a:pPr marL="0" indent="0" algn="just">
              <a:buNone/>
            </a:pPr>
            <a:endParaRPr lang="en-ID" sz="4000" dirty="0"/>
          </a:p>
        </p:txBody>
      </p:sp>
    </p:spTree>
    <p:extLst>
      <p:ext uri="{BB962C8B-B14F-4D97-AF65-F5344CB8AC3E}">
        <p14:creationId xmlns:p14="http://schemas.microsoft.com/office/powerpoint/2010/main" val="31385677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1053</Words>
  <Application>Microsoft Office PowerPoint</Application>
  <PresentationFormat>Custom</PresentationFormat>
  <Paragraphs>112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SOSIALISASI PERDA NOMOR 8 TAHUN 2023 TTG PAJAK DAERAH DAN RETRIBUSI DAERAH </vt:lpstr>
      <vt:lpstr>TUJUAN DIDIRIKANNYA NKRI</vt:lpstr>
      <vt:lpstr>UNTUK MEWUJUDKAN TUJUAN NKRI DIBENTUK KELEMBAGAAN NEGARA MELIPUTI:</vt:lpstr>
      <vt:lpstr>PEMBANGUNAN NASIONAL DILAKSANAKAN DALAM SEMUA BIDANG KEHIDUPAN</vt:lpstr>
      <vt:lpstr>PEMBANGUNAN NASIONAL</vt:lpstr>
      <vt:lpstr>PEMBANGUNAN NASIONAL DAN DAERAH MEMERLUKAN PEMBIAYAAN YANG BERASAL DARI</vt:lpstr>
      <vt:lpstr>KHUSUS TERKAIT PAJAK DAN RETRIBUSI, NEGARA MENETAPKAN PERATURAN PERUNDANG-UNDANGAN MELIPUTI:</vt:lpstr>
      <vt:lpstr>TERKAIT PENYELENGGARAAN PAJAK DAN RETRIBUSI DI DAERAH DIBUTUHKAN DASAR HUKUM BERUPA PERDA</vt:lpstr>
      <vt:lpstr>PERDA NOMOR 8 TAHUN 2023 TTG PAJAK DAERAH DAN RETRIBUSI DAERAH</vt:lpstr>
      <vt:lpstr>PERDA NOMOR 8 TAHUN 2023 BERSIFAT DELEGATIF KARENA DIPERINTAHKAN PEMBENTUKANNYA OLEH:</vt:lpstr>
      <vt:lpstr>MATERI MUATAN PERDA 8 TAHUN 2023 TTG PDRD </vt:lpstr>
      <vt:lpstr>PAJAK DAERAH</vt:lpstr>
      <vt:lpstr>RETRIBUSI DAERAH</vt:lpstr>
      <vt:lpstr>RETRIBUSI JASA UMUM</vt:lpstr>
      <vt:lpstr>RETRIBUSI JASA USAHA</vt:lpstr>
      <vt:lpstr>RETRIBUSI PERIZINAN TERTENTU</vt:lpstr>
      <vt:lpstr>RETRIBUSI PERSETUJUAN  BANGUNAN GEDUNG</vt:lpstr>
      <vt:lpstr>PELAYANAN PBG OLEH PEMERINTAH KOTA</vt:lpstr>
      <vt:lpstr>PELAYANAN PBG OLEH PEMERINTAH KOTA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SOSIALISASI PERDA NOMOR 8 TAHUN 2023 TTG PAJAK DAERAH DAN RETRIBUSI DAERAH </dc:title>
  <dc:creator>CAK NADZIR BARU</dc:creator>
  <cp:lastModifiedBy>ismail - [2010]</cp:lastModifiedBy>
  <cp:revision>9</cp:revision>
  <cp:lastPrinted>2024-06-27T23:04:10Z</cp:lastPrinted>
  <dcterms:created xsi:type="dcterms:W3CDTF">2024-06-27T15:09:09Z</dcterms:created>
  <dcterms:modified xsi:type="dcterms:W3CDTF">2024-07-16T08:53:47Z</dcterms:modified>
</cp:coreProperties>
</file>